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2" r:id="rId4"/>
    <p:sldId id="258" r:id="rId5"/>
    <p:sldId id="259" r:id="rId6"/>
    <p:sldId id="260" r:id="rId7"/>
    <p:sldId id="261" r:id="rId8"/>
    <p:sldId id="265" r:id="rId9"/>
    <p:sldId id="263" r:id="rId10"/>
    <p:sldId id="266" r:id="rId11"/>
    <p:sldId id="267" r:id="rId12"/>
    <p:sldId id="268" r:id="rId13"/>
    <p:sldId id="264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85045" autoAdjust="0"/>
  </p:normalViewPr>
  <p:slideViewPr>
    <p:cSldViewPr snapToGrid="0">
      <p:cViewPr varScale="1">
        <p:scale>
          <a:sx n="91" d="100"/>
          <a:sy n="91" d="100"/>
        </p:scale>
        <p:origin x="8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1A281-5156-4F0F-9F90-A2BC018698C1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4C58-D82F-4FDF-AAAE-99A2800A6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4C58-D82F-4FDF-AAAE-99A2800A64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24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  <a:endParaRPr lang="en-US" sz="1200" b="0" i="0" u="none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4C58-D82F-4FDF-AAAE-99A2800A6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116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u="none" dirty="0">
                <a:solidFill>
                  <a:schemeClr val="accent1">
                    <a:lumMod val="75000"/>
                  </a:schemeClr>
                </a:solidFill>
                <a:effectLst/>
              </a:rPr>
              <a:t>  </a:t>
            </a:r>
          </a:p>
          <a:p>
            <a:endParaRPr lang="en-US" sz="2400" b="0" i="0" u="none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4C58-D82F-4FDF-AAAE-99A2800A64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7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4C58-D82F-4FDF-AAAE-99A2800A6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846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u="none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  <a:p>
            <a:endParaRPr lang="en-US" sz="2400" b="0" i="0" u="none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4C58-D82F-4FDF-AAAE-99A2800A64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2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u="none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4C58-D82F-4FDF-AAAE-99A2800A6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084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u="none" dirty="0">
                <a:solidFill>
                  <a:schemeClr val="accent1">
                    <a:lumMod val="75000"/>
                  </a:schemeClr>
                </a:solidFill>
                <a:effectLst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4C58-D82F-4FDF-AAAE-99A2800A6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598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u="none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4C58-D82F-4FDF-AAAE-99A2800A6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81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4C58-D82F-4FDF-AAAE-99A2800A64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4C58-D82F-4FDF-AAAE-99A2800A64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4C58-D82F-4FDF-AAAE-99A2800A64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3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4C58-D82F-4FDF-AAAE-99A2800A64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4C58-D82F-4FDF-AAAE-99A2800A6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88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4C58-D82F-4FDF-AAAE-99A2800A6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82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4C58-D82F-4FDF-AAAE-99A2800A6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86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4C58-D82F-4FDF-AAAE-99A2800A64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88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6FB-4734-4B87-B50F-14ACCCF4FC6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4F3F-C323-4BE6-8D6F-1927140E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6FB-4734-4B87-B50F-14ACCCF4FC6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4F3F-C323-4BE6-8D6F-1927140E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6FB-4734-4B87-B50F-14ACCCF4FC6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4F3F-C323-4BE6-8D6F-1927140E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6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8628-C6A1-474C-A280-5BC20F77E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841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D7875-CD23-40EE-9186-84E83764D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493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87DE-34EA-428A-B1F5-EB50B4C277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468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5F2FB-92DE-4DF9-950E-3D395B358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457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20E4-40C1-416B-8E0B-98DF544E0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612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B6EC3-72EA-4E97-8754-96976E1AA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188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D765-547F-405F-B1C7-55C4A36AA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5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E777-4453-4104-9926-EB7D7C74E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909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6FB-4734-4B87-B50F-14ACCCF4FC6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4F3F-C323-4BE6-8D6F-1927140E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92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4E022-8029-4C34-8CE8-362BBDA0B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112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CE0EF-AD59-46F3-870C-5D6935F3A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070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2EBF-591D-4E01-9633-095DB5210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100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F3543-C7A7-4385-BE75-23A17125BD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146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6FB-4734-4B87-B50F-14ACCCF4FC6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4F3F-C323-4BE6-8D6F-1927140E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8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6FB-4734-4B87-B50F-14ACCCF4FC6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4F3F-C323-4BE6-8D6F-1927140E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5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6FB-4734-4B87-B50F-14ACCCF4FC6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4F3F-C323-4BE6-8D6F-1927140E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6FB-4734-4B87-B50F-14ACCCF4FC6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4F3F-C323-4BE6-8D6F-1927140E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6FB-4734-4B87-B50F-14ACCCF4FC6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4F3F-C323-4BE6-8D6F-1927140E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0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6FB-4734-4B87-B50F-14ACCCF4FC6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4F3F-C323-4BE6-8D6F-1927140E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8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6FB-4734-4B87-B50F-14ACCCF4FC6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4F3F-C323-4BE6-8D6F-1927140E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1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3A6FB-4734-4B87-B50F-14ACCCF4FC6E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4F3F-C323-4BE6-8D6F-1927140E5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8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961485-3225-456E-A469-1ECD8AEF31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3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954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810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15240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V="1">
            <a:off x="8686800" y="3124200"/>
            <a:ext cx="0" cy="1219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81000" y="2895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itle 1"/>
          <p:cNvSpPr txBox="1">
            <a:spLocks/>
          </p:cNvSpPr>
          <p:nvPr/>
        </p:nvSpPr>
        <p:spPr bwMode="auto">
          <a:xfrm>
            <a:off x="381000" y="24384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pitchFamily="34" charset="0"/>
              </a:rPr>
              <a:t>Improving Authenticated Dynamic Dictionaries, with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pitchFamily="34" charset="0"/>
              </a:rPr>
              <a:t> Applications to Cryptocurrencies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867400" y="42672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pitchFamily="34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pitchFamily="34" charset="0"/>
              </a:rPr>
              <a:t>By\Hadeel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pitchFamily="34" charset="0"/>
              </a:rPr>
              <a:t>Alghannam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457200" y="3886200"/>
            <a:ext cx="830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5562" name="Picture 26" descr="https://encrypted-tbn2.gstatic.com/images?q=tbn:ANd9GcSfEXybmVCzB8vLGHStJVFgtKR5hS6KdJXjGB7LyvcysSBM1WittQ"/>
          <p:cNvPicPr>
            <a:picLocks noChangeAspect="1" noChangeArrowheads="1"/>
          </p:cNvPicPr>
          <p:nvPr/>
        </p:nvPicPr>
        <p:blipFill>
          <a:blip r:embed="rId3" cstate="print"/>
          <a:srcRect l="13072" r="16340" b="46667"/>
          <a:stretch>
            <a:fillRect/>
          </a:stretch>
        </p:blipFill>
        <p:spPr bwMode="auto">
          <a:xfrm>
            <a:off x="76200" y="457200"/>
            <a:ext cx="2057400" cy="838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9809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Minor (Prover)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        C   o   m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o   n   w   e   a   l   t   h       U   n   I   v   e   r   s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0"/>
          <p:cNvSpPr>
            <a:spLocks noGrp="1"/>
          </p:cNvSpPr>
          <p:nvPr>
            <p:ph sz="half" idx="1"/>
          </p:nvPr>
        </p:nvSpPr>
        <p:spPr>
          <a:xfrm>
            <a:off x="142875" y="2862262"/>
            <a:ext cx="8891588" cy="3690937"/>
          </a:xfrm>
        </p:spPr>
        <p:txBody>
          <a:bodyPr/>
          <a:lstStyle/>
          <a:p>
            <a:pPr marL="400050">
              <a:buNone/>
            </a:pPr>
            <a:r>
              <a:rPr lang="en-US" sz="1800" dirty="0">
                <a:solidFill>
                  <a:srgbClr val="2B2B2B"/>
                </a:solidFill>
                <a:latin typeface="Arial"/>
              </a:rPr>
              <a:t>	</a:t>
            </a:r>
            <a:r>
              <a:rPr lang="en-US" sz="2400" b="1" dirty="0">
                <a:solidFill>
                  <a:srgbClr val="2B2B2B"/>
                </a:solidFill>
                <a:latin typeface="Arial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749" y="1264045"/>
            <a:ext cx="852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Block header       Next block header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75" y="2438401"/>
                <a:ext cx="8929688" cy="4114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                                              Account root hash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                                                                              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                     hash                                                                      </a:t>
                </a:r>
                <a:r>
                  <a:rPr kumimoji="0" lang="en-US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hash</a:t>
                </a: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hash                                </a:t>
                </a:r>
                <a:r>
                  <a:rPr kumimoji="0" lang="en-US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hash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                  </a:t>
                </a:r>
                <a:r>
                  <a:rPr kumimoji="0" lang="en-US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hash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                 </a:t>
                </a:r>
                <a:r>
                  <a:rPr kumimoji="0" lang="en-US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hash</a:t>
                </a: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</a:t>
                </a:r>
              </a:p>
              <a:p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𝑨</m:t>
                        </m:r>
                      </m:sub>
                    </m:sSub>
                    <m:r>
                      <a:rPr kumimoji="0" lang="en-US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27</a:t>
                </a:r>
                <a:r>
                  <a:rPr lang="en-US" b="1" i="1" kern="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Arial" pitchFamily="34" charset="0"/>
                  </a:rPr>
                  <a:t>17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78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88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 </m:t>
                    </m:r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24 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12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𝑬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78 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𝑭</m:t>
                        </m:r>
                      </m:sub>
                    </m:sSub>
                    <m:r>
                      <a:rPr kumimoji="0" lang="en-US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23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𝑮</m:t>
                        </m:r>
                      </m:sub>
                    </m:sSub>
                    <m:r>
                      <a:rPr kumimoji="0" lang="en-US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28  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 </m:t>
                    </m:r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𝑯</m:t>
                        </m:r>
                      </m:sub>
                    </m:sSub>
                    <m:r>
                      <a:rPr kumimoji="0" lang="en-US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478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438401"/>
                <a:ext cx="8929688" cy="4114798"/>
              </a:xfrm>
              <a:prstGeom prst="rect">
                <a:avLst/>
              </a:prstGeom>
              <a:blipFill>
                <a:blip r:embed="rId3"/>
                <a:stretch>
                  <a:fillRect r="-13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 flipV="1">
            <a:off x="609600" y="5538788"/>
            <a:ext cx="398861" cy="3428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 bwMode="auto">
          <a:xfrm flipH="1" flipV="1">
            <a:off x="1362075" y="5538788"/>
            <a:ext cx="422672" cy="32861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 bwMode="auto">
          <a:xfrm flipV="1">
            <a:off x="2814638" y="5538788"/>
            <a:ext cx="472677" cy="31432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 bwMode="auto">
          <a:xfrm flipH="1" flipV="1">
            <a:off x="7934325" y="5538788"/>
            <a:ext cx="442912" cy="34766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 bwMode="auto">
          <a:xfrm flipV="1">
            <a:off x="7224712" y="5538788"/>
            <a:ext cx="519113" cy="3428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 bwMode="auto">
          <a:xfrm flipH="1" flipV="1">
            <a:off x="5781675" y="5538788"/>
            <a:ext cx="290513" cy="3428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 bwMode="auto">
          <a:xfrm flipV="1">
            <a:off x="5050631" y="5538788"/>
            <a:ext cx="481013" cy="3428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 bwMode="auto">
          <a:xfrm flipH="1" flipV="1">
            <a:off x="3548063" y="5538788"/>
            <a:ext cx="428625" cy="32861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 bwMode="auto">
          <a:xfrm flipV="1">
            <a:off x="1238250" y="4619625"/>
            <a:ext cx="814388" cy="55721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 bwMode="auto">
          <a:xfrm flipH="1" flipV="1">
            <a:off x="2619375" y="4619625"/>
            <a:ext cx="776289" cy="5810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 bwMode="auto">
          <a:xfrm flipV="1">
            <a:off x="5686425" y="4652963"/>
            <a:ext cx="795338" cy="6524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 bwMode="auto">
          <a:xfrm flipH="1" flipV="1">
            <a:off x="6934200" y="4652963"/>
            <a:ext cx="895350" cy="6524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 bwMode="auto">
          <a:xfrm flipV="1">
            <a:off x="2619375" y="3690940"/>
            <a:ext cx="1614488" cy="73818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 bwMode="auto">
          <a:xfrm flipH="1" flipV="1">
            <a:off x="4886325" y="3690940"/>
            <a:ext cx="1595438" cy="72866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96816" y="1771142"/>
            <a:ext cx="2836068" cy="1877437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Assent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Transection root hash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Account root hash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190875" y="3228975"/>
            <a:ext cx="2590800" cy="41960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8395" y="1771142"/>
            <a:ext cx="2836068" cy="1877437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……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i="1" kern="0" dirty="0">
              <a:solidFill>
                <a:srgbClr val="000000"/>
              </a:solidFill>
              <a:latin typeface="Cambria Math" panose="02040503050406030204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i="1" kern="0" dirty="0">
              <a:solidFill>
                <a:srgbClr val="000000"/>
              </a:solidFill>
              <a:latin typeface="Cambria Math" panose="02040503050406030204" pitchFamily="18" charset="0"/>
              <a:ea typeface="Adobe Gothic Std B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New root hash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8" name="Graphic 7" descr="Lin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25170">
            <a:off x="5237454" y="1575407"/>
            <a:ext cx="902787" cy="902787"/>
          </a:xfrm>
          <a:prstGeom prst="rect">
            <a:avLst/>
          </a:prstGeom>
        </p:spPr>
      </p:pic>
      <p:pic>
        <p:nvPicPr>
          <p:cNvPr id="14" name="Graphic 13" descr="Lin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16953">
            <a:off x="6030435" y="1561246"/>
            <a:ext cx="914400" cy="914400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666749" y="5776913"/>
            <a:ext cx="409576" cy="38576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 bwMode="auto">
          <a:xfrm>
            <a:off x="928689" y="5133977"/>
            <a:ext cx="453331" cy="56197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 bwMode="auto">
          <a:xfrm>
            <a:off x="1966913" y="4257676"/>
            <a:ext cx="652462" cy="48577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 bwMode="auto">
          <a:xfrm>
            <a:off x="1701999" y="5743576"/>
            <a:ext cx="652462" cy="48577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 bwMode="auto">
          <a:xfrm>
            <a:off x="3650457" y="3146962"/>
            <a:ext cx="1880592" cy="60162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310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 Verifier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        C   o   m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o   n   w   e   a   l   t   h       U   n   I   v   e   r   s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0"/>
          <p:cNvSpPr>
            <a:spLocks noGrp="1"/>
          </p:cNvSpPr>
          <p:nvPr>
            <p:ph sz="half" idx="1"/>
          </p:nvPr>
        </p:nvSpPr>
        <p:spPr>
          <a:xfrm>
            <a:off x="142875" y="2862262"/>
            <a:ext cx="8891588" cy="3690937"/>
          </a:xfrm>
        </p:spPr>
        <p:txBody>
          <a:bodyPr/>
          <a:lstStyle/>
          <a:p>
            <a:pPr marL="400050">
              <a:buNone/>
            </a:pPr>
            <a:r>
              <a:rPr lang="en-US" sz="1800" dirty="0">
                <a:solidFill>
                  <a:srgbClr val="2B2B2B"/>
                </a:solidFill>
                <a:latin typeface="Arial"/>
              </a:rPr>
              <a:t>	</a:t>
            </a:r>
            <a:r>
              <a:rPr lang="en-US" sz="2400" b="1" dirty="0">
                <a:solidFill>
                  <a:srgbClr val="2B2B2B"/>
                </a:solidFill>
                <a:latin typeface="Arial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0363" y="1167824"/>
            <a:ext cx="6243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Block header         Next block header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75" y="2543175"/>
            <a:ext cx="89296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                                                                                                                                    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       Transactions + Proofs                                             Yes/No   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+ new root hash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                                                               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Verifier needs to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chec</a:t>
            </a:r>
            <a:r>
              <a:rPr lang="en-US" sz="2000" b="1" i="1" kern="0" dirty="0">
                <a:solidFill>
                  <a:srgbClr val="000000"/>
                </a:solidFill>
                <a:latin typeface="Cambria Math" panose="02040503050406030204" pitchFamily="18" charset="0"/>
                <a:cs typeface="Arial" pitchFamily="34" charset="0"/>
              </a:rPr>
              <a:t>k the new root hash.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cxnSpLocks/>
            <a:endCxn id="33" idx="1"/>
          </p:cNvCxnSpPr>
          <p:nvPr/>
        </p:nvCxnSpPr>
        <p:spPr bwMode="auto">
          <a:xfrm>
            <a:off x="514350" y="4098935"/>
            <a:ext cx="3372445" cy="1157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 bwMode="auto">
          <a:xfrm>
            <a:off x="5183388" y="4110513"/>
            <a:ext cx="379392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 bwMode="auto">
          <a:xfrm>
            <a:off x="4514850" y="3219449"/>
            <a:ext cx="0" cy="66725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151585" y="1684347"/>
            <a:ext cx="2836068" cy="1508105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Assent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Transection root hash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....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Account root hash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795" y="3910458"/>
            <a:ext cx="1256109" cy="400110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Verifier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395" y="1690688"/>
            <a:ext cx="2836068" cy="1508105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……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i="1" kern="0" dirty="0">
              <a:solidFill>
                <a:srgbClr val="000000"/>
              </a:solidFill>
              <a:latin typeface="Cambria Math" panose="02040503050406030204" pitchFamily="18" charset="0"/>
              <a:ea typeface="Adobe Gothic Std B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New root hash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20" name="Graphic 19" descr="Lin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25170">
            <a:off x="5370209" y="1467536"/>
            <a:ext cx="902787" cy="902787"/>
          </a:xfrm>
          <a:prstGeom prst="rect">
            <a:avLst/>
          </a:prstGeom>
        </p:spPr>
      </p:pic>
      <p:pic>
        <p:nvPicPr>
          <p:cNvPr id="21" name="Graphic 20" descr="Lin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25170">
            <a:off x="6174475" y="1472873"/>
            <a:ext cx="902787" cy="90278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7505700" y="3314700"/>
            <a:ext cx="0" cy="5720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3040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54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Arial" pitchFamily="34" charset="0"/>
              </a:rPr>
              <a:t> 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</a:t>
            </a:r>
            <a:r>
              <a:rPr kumimoji="0" lang="en-US" sz="105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n   </a:t>
            </a:r>
            <a:r>
              <a:rPr lang="en-US" sz="105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a  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C   o   m   </a:t>
            </a:r>
            <a:r>
              <a:rPr kumimoji="0" lang="en-US" sz="105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o   n   w   e   a   l   t   h       U   n   I   v   e   r   s   </a:t>
            </a:r>
            <a:r>
              <a:rPr lang="en-US" sz="105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en-US" sz="105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2971800" y="3352800"/>
            <a:ext cx="548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000" y="2971800"/>
            <a:ext cx="3124200" cy="76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8686800" y="3124200"/>
            <a:ext cx="0" cy="1219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81000" y="2895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D7875-CD23-40EE-9186-84E83764D2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738" y="1762125"/>
            <a:ext cx="8915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support Authentication and root hash update for :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key value.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new(key, value)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 key .</a:t>
            </a:r>
          </a:p>
        </p:txBody>
      </p:sp>
    </p:spTree>
    <p:extLst>
      <p:ext uri="{BB962C8B-B14F-4D97-AF65-F5344CB8AC3E}">
        <p14:creationId xmlns:p14="http://schemas.microsoft.com/office/powerpoint/2010/main" val="359204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Two-party model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        C   o   m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o   n   w   e   a   l   t   h       U   n   I   v   e   r   s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0"/>
          <p:cNvSpPr>
            <a:spLocks noGrp="1"/>
          </p:cNvSpPr>
          <p:nvPr>
            <p:ph sz="half" idx="1"/>
          </p:nvPr>
        </p:nvSpPr>
        <p:spPr>
          <a:xfrm>
            <a:off x="142875" y="2862262"/>
            <a:ext cx="8891588" cy="3690937"/>
          </a:xfrm>
        </p:spPr>
        <p:txBody>
          <a:bodyPr/>
          <a:lstStyle/>
          <a:p>
            <a:pPr marL="400050">
              <a:buNone/>
            </a:pPr>
            <a:r>
              <a:rPr lang="en-US" sz="1800" dirty="0">
                <a:solidFill>
                  <a:srgbClr val="2B2B2B"/>
                </a:solidFill>
                <a:latin typeface="Arial"/>
              </a:rPr>
              <a:t>	</a:t>
            </a:r>
            <a:r>
              <a:rPr lang="en-US" sz="2400" b="1" dirty="0">
                <a:solidFill>
                  <a:srgbClr val="2B2B2B"/>
                </a:solidFill>
                <a:latin typeface="Arial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0363" y="1167824"/>
            <a:ext cx="6243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Block header         Next block header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75" y="2543175"/>
            <a:ext cx="89296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                                                                                                                                    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       Transactions + Proofs                                             Yes/No   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+ new root hash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                                                               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cxnSpLocks/>
            <a:endCxn id="33" idx="1"/>
          </p:cNvCxnSpPr>
          <p:nvPr/>
        </p:nvCxnSpPr>
        <p:spPr bwMode="auto">
          <a:xfrm>
            <a:off x="514350" y="4098935"/>
            <a:ext cx="3372445" cy="1157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 bwMode="auto">
          <a:xfrm>
            <a:off x="5183388" y="4110513"/>
            <a:ext cx="379392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 bwMode="auto">
          <a:xfrm>
            <a:off x="4514850" y="3219449"/>
            <a:ext cx="0" cy="66725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151585" y="1684347"/>
            <a:ext cx="2836068" cy="1508105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Assent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Transection root hash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....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Account root hash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795" y="3910458"/>
            <a:ext cx="1256109" cy="400110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Verifier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8395" y="1690688"/>
            <a:ext cx="2836068" cy="1508105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……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i="1" kern="0" dirty="0">
              <a:solidFill>
                <a:srgbClr val="000000"/>
              </a:solidFill>
              <a:latin typeface="Cambria Math" panose="02040503050406030204" pitchFamily="18" charset="0"/>
              <a:ea typeface="Adobe Gothic Std B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New root hash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20" name="Graphic 19" descr="Lin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25170">
            <a:off x="5370209" y="1467536"/>
            <a:ext cx="902787" cy="902787"/>
          </a:xfrm>
          <a:prstGeom prst="rect">
            <a:avLst/>
          </a:prstGeom>
        </p:spPr>
      </p:pic>
      <p:pic>
        <p:nvPicPr>
          <p:cNvPr id="21" name="Graphic 20" descr="Lin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25170">
            <a:off x="6174475" y="1472873"/>
            <a:ext cx="902787" cy="90278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7505700" y="3314700"/>
            <a:ext cx="0" cy="5720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209675" y="4672014"/>
            <a:ext cx="5129213" cy="160020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US" b="1" i="1" kern="0" dirty="0">
                <a:solidFill>
                  <a:srgbClr val="000000"/>
                </a:solidFill>
                <a:latin typeface="Cambria Math" panose="02040503050406030204" pitchFamily="18" charset="0"/>
                <a:cs typeface="Arial" pitchFamily="34" charset="0"/>
              </a:rPr>
              <a:t>This can be trusted because verified from previous block ,</a:t>
            </a:r>
          </a:p>
          <a:p>
            <a:pPr lvl="0">
              <a:defRPr/>
            </a:pPr>
            <a:r>
              <a:rPr lang="en-US" b="1" i="1" kern="0" dirty="0">
                <a:solidFill>
                  <a:srgbClr val="000000"/>
                </a:solidFill>
                <a:latin typeface="Cambria Math" panose="02040503050406030204" pitchFamily="18" charset="0"/>
                <a:cs typeface="Arial" pitchFamily="34" charset="0"/>
              </a:rPr>
              <a:t>   all the way back from the genesis. </a:t>
            </a:r>
          </a:p>
        </p:txBody>
      </p:sp>
      <p:cxnSp>
        <p:nvCxnSpPr>
          <p:cNvPr id="8" name="Connector: Curved 7"/>
          <p:cNvCxnSpPr>
            <a:cxnSpLocks/>
          </p:cNvCxnSpPr>
          <p:nvPr/>
        </p:nvCxnSpPr>
        <p:spPr>
          <a:xfrm rot="5400000">
            <a:off x="2559848" y="3640930"/>
            <a:ext cx="1619247" cy="300042"/>
          </a:xfrm>
          <a:prstGeom prst="curvedConnector3">
            <a:avLst>
              <a:gd name="adj1" fmla="val -91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59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Length   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</a:t>
            </a:r>
            <a:r>
              <a:rPr kumimoji="0" lang="en-US" sz="105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n   </a:t>
            </a:r>
            <a:r>
              <a:rPr lang="en-US" sz="105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a  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C   o   m   </a:t>
            </a:r>
            <a:r>
              <a:rPr kumimoji="0" lang="en-US" sz="105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o   n   w   e   a   l   t   h       U   n   I   v   e   r   s   </a:t>
            </a:r>
            <a:r>
              <a:rPr lang="en-US" sz="105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en-US" sz="105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2971800" y="3352800"/>
            <a:ext cx="548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000" y="2971800"/>
            <a:ext cx="3124200" cy="76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8686800" y="3124200"/>
            <a:ext cx="0" cy="1219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81000" y="2895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D7875-CD23-40EE-9186-84E83764D2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738" y="176212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67350"/>
              </p:ext>
            </p:extLst>
          </p:nvPr>
        </p:nvGraphicFramePr>
        <p:xfrm>
          <a:off x="88106" y="1538288"/>
          <a:ext cx="8967788" cy="402431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833563">
                  <a:extLst>
                    <a:ext uri="{9D8B030D-6E8A-4147-A177-3AD203B41FA5}">
                      <a16:colId xmlns:a16="http://schemas.microsoft.com/office/drawing/2014/main" val="3774177540"/>
                    </a:ext>
                  </a:extLst>
                </a:gridCol>
                <a:gridCol w="2366962">
                  <a:extLst>
                    <a:ext uri="{9D8B030D-6E8A-4147-A177-3AD203B41FA5}">
                      <a16:colId xmlns:a16="http://schemas.microsoft.com/office/drawing/2014/main" val="2697430945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4144423649"/>
                    </a:ext>
                  </a:extLst>
                </a:gridCol>
                <a:gridCol w="2595563">
                  <a:extLst>
                    <a:ext uri="{9D8B030D-6E8A-4147-A177-3AD203B41FA5}">
                      <a16:colId xmlns:a16="http://schemas.microsoft.com/office/drawing/2014/main" val="152748013"/>
                    </a:ext>
                  </a:extLst>
                </a:gridCol>
              </a:tblGrid>
              <a:tr h="661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Previous works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The paper work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762296"/>
                  </a:ext>
                </a:extLst>
              </a:tr>
              <a:tr h="66152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Skip list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Red-Black+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AVL +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745271"/>
                  </a:ext>
                </a:extLst>
              </a:tr>
              <a:tr h="11887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Update existing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 H log 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(H+K) log 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 log N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804634"/>
                  </a:ext>
                </a:extLst>
              </a:tr>
              <a:tr h="75627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Insert new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 H log N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 (H+K) log N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 log N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419697"/>
                  </a:ext>
                </a:extLst>
              </a:tr>
              <a:tr h="75627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Required trusted randomness 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Required using more nodes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Optimal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6507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05537" y="5707916"/>
            <a:ext cx="27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 = number of public keys</a:t>
            </a:r>
          </a:p>
          <a:p>
            <a:r>
              <a:rPr lang="en-GB" sz="1600" b="1" dirty="0"/>
              <a:t>H= length of Hash</a:t>
            </a:r>
          </a:p>
          <a:p>
            <a:r>
              <a:rPr lang="en-GB" sz="1600" b="1" dirty="0"/>
              <a:t>K= length of PK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8106" y="1072693"/>
            <a:ext cx="8860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previous works are based on </a:t>
            </a:r>
            <a:r>
              <a:rPr lang="en-US" sz="2400" dirty="0" err="1"/>
              <a:t>Merkle</a:t>
            </a:r>
            <a:r>
              <a:rPr lang="en-US" sz="2400" dirty="0"/>
              <a:t> Trees.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28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Arial" pitchFamily="34" charset="0"/>
              </a:rPr>
              <a:t> Implementation results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        C   o   m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o   n   w   e   a   l   t   h       U   n   I   v   e   r   s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2971800" y="3352800"/>
            <a:ext cx="548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000" y="2971800"/>
            <a:ext cx="3124200" cy="76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8686800" y="3124200"/>
            <a:ext cx="0" cy="1219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81000" y="2895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103769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Single-op proof size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354" t="28962" r="14166" b="21018"/>
          <a:stretch/>
        </p:blipFill>
        <p:spPr>
          <a:xfrm>
            <a:off x="1645074" y="1560910"/>
            <a:ext cx="5853851" cy="47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1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Arial" pitchFamily="34" charset="0"/>
              </a:rPr>
              <a:t> Implementation results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        C   o   m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o   n   w   e   a   l   t   h       U   n   I   v   e   r   s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2971800" y="3352800"/>
            <a:ext cx="548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000" y="2971800"/>
            <a:ext cx="3124200" cy="76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8686800" y="3124200"/>
            <a:ext cx="0" cy="1219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81000" y="2895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9" y="1762125"/>
            <a:ext cx="26193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Single-op proof size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N=1 000 000 keys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Proof size= 765bits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high security value 128 bit security.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63649"/>
            <a:ext cx="601787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Arial" pitchFamily="34" charset="0"/>
              </a:rPr>
              <a:t> Conclusion 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        C   o   m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o   n   w   e   a   l   t   h       U   n   I   v   e   r   s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2971800" y="3352800"/>
            <a:ext cx="548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400050" marR="0" lvl="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000" y="2971800"/>
            <a:ext cx="3124200" cy="76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8686800" y="3124200"/>
            <a:ext cx="0" cy="1219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81000" y="2895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975" y="12192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Authenticated data structures enable verification on commodity hardware.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8438" t="31138" r="13470" b="19082"/>
          <a:stretch/>
        </p:blipFill>
        <p:spPr>
          <a:xfrm>
            <a:off x="3518098" y="2209800"/>
            <a:ext cx="5578277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3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library.vcu.edu/tml/speccoll/images/vcuseals/22-new-sea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8343"/>
          <a:stretch>
            <a:fillRect/>
          </a:stretch>
        </p:blipFill>
        <p:spPr bwMode="auto">
          <a:xfrm>
            <a:off x="0" y="1371600"/>
            <a:ext cx="2524124" cy="48863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        C   o   m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o   n   w   e   a   l   t   h       U   n   I   v   e   r   s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0"/>
          <p:cNvSpPr>
            <a:spLocks noGrp="1"/>
          </p:cNvSpPr>
          <p:nvPr>
            <p:ph sz="half" idx="1"/>
          </p:nvPr>
        </p:nvSpPr>
        <p:spPr>
          <a:xfrm>
            <a:off x="2362200" y="1904999"/>
            <a:ext cx="5257800" cy="3324226"/>
          </a:xfrm>
        </p:spPr>
        <p:txBody>
          <a:bodyPr/>
          <a:lstStyle/>
          <a:p>
            <a:pPr marL="457200" lvl="1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Motivation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The problem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Observation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Implementation 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Conclusion</a:t>
            </a:r>
            <a:endParaRPr lang="en-US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1"/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533400" y="1905000"/>
            <a:ext cx="800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533400" y="4724400"/>
            <a:ext cx="800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4254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Motivation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        C   o   m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o   n   w   e   a   l   t   h       U   n   I   v   e   r   s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000" y="2971800"/>
            <a:ext cx="3124200" cy="76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8686800" y="3124200"/>
            <a:ext cx="0" cy="1219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81000" y="2895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8"/>
              <p:cNvSpPr txBox="1">
                <a:spLocks/>
              </p:cNvSpPr>
              <p:nvPr/>
            </p:nvSpPr>
            <p:spPr bwMode="auto">
              <a:xfrm>
                <a:off x="381000" y="1295401"/>
                <a:ext cx="8458200" cy="457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1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200000"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Validating transactions</a:t>
                </a:r>
              </a:p>
              <a:p>
                <a:pPr marL="400050" marR="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400050" marR="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400050" marR="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400050" marR="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400050" marR="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400050" marR="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Stateless validation: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400050" marR="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 Checking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𝑃</m:t>
                    </m:r>
                    <m:sSub>
                      <m:sSubPr>
                        <m:ctrlPr>
                          <a:rPr kumimoji="0" lang="en-US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kumimoji="0" lang="en-US" sz="1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Signature, Syntax, these information are in the transaction.</a:t>
                </a:r>
              </a:p>
              <a:p>
                <a:pPr marL="400050" marR="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400050" marR="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Stateful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validation: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        Checking if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𝑃</m:t>
                    </m:r>
                    <m:sSub>
                      <m:sSubPr>
                        <m:ctrlPr>
                          <a:rPr kumimoji="0" 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≥10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(+fee)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400050" marR="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95401"/>
                <a:ext cx="8458200" cy="457198"/>
              </a:xfrm>
              <a:prstGeom prst="rect">
                <a:avLst/>
              </a:prstGeom>
              <a:blipFill>
                <a:blip r:embed="rId3"/>
                <a:stretch>
                  <a:fillRect t="-9459" b="-6972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 bwMode="auto">
          <a:xfrm>
            <a:off x="571500" y="5334000"/>
            <a:ext cx="80772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24200" y="1873203"/>
                <a:ext cx="2783835" cy="769441"/>
              </a:xfrm>
              <a:prstGeom prst="rect">
                <a:avLst/>
              </a:prstGeom>
              <a:solidFill>
                <a:srgbClr val="FDD05F"/>
              </a:solidFill>
              <a:ln>
                <a:solidFill>
                  <a:srgbClr val="DDB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342900" marR="0" lvl="1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10</a:t>
                </a:r>
              </a:p>
              <a:p>
                <a:pPr marL="342900" marR="0" lvl="1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Wingdings" panose="05000000000000000000" pitchFamily="2" charset="2"/>
                  </a:rPr>
                  <a:t>            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  <a:sym typeface="Wingdings" panose="05000000000000000000" pitchFamily="2" charset="2"/>
                      </a:rPr>
                      <m:t>𝑷</m:t>
                    </m:r>
                    <m:sSub>
                      <m:sSubPr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  <a:sym typeface="Wingdings" panose="05000000000000000000" pitchFamily="2" charset="2"/>
                          </a:rPr>
                          <m:t>𝑲</m:t>
                        </m:r>
                      </m:e>
                      <m:sub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  <a:sym typeface="Wingdings" panose="05000000000000000000" pitchFamily="2" charset="2"/>
                          </a:rPr>
                          <m:t>𝑩</m:t>
                        </m:r>
                      </m:sub>
                    </m:sSub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873203"/>
                <a:ext cx="2783835" cy="769441"/>
              </a:xfrm>
              <a:prstGeom prst="rect">
                <a:avLst/>
              </a:prstGeom>
              <a:blipFill>
                <a:blip r:embed="rId4"/>
                <a:stretch>
                  <a:fillRect t="-2290" b="-11450"/>
                </a:stretch>
              </a:blipFill>
              <a:ln>
                <a:solidFill>
                  <a:srgbClr val="DDB30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533400" y="2881006"/>
            <a:ext cx="8077200" cy="291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42911"/>
            <a:ext cx="314942" cy="3149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80" y="4531365"/>
            <a:ext cx="233671" cy="23367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520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54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Arial" pitchFamily="34" charset="0"/>
              </a:rPr>
              <a:t>Motivation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</a:t>
            </a:r>
            <a:r>
              <a:rPr kumimoji="0" lang="en-US" sz="105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n   </a:t>
            </a:r>
            <a:r>
              <a:rPr lang="en-US" sz="105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a  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C   o   m   </a:t>
            </a:r>
            <a:r>
              <a:rPr kumimoji="0" lang="en-US" sz="105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o   n   w   e   a   l   t   h       U   n   I   v   e   r   s   </a:t>
            </a:r>
            <a:r>
              <a:rPr lang="en-US" sz="105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en-US" sz="105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2971800" y="3352800"/>
            <a:ext cx="548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81000" y="2971800"/>
            <a:ext cx="3124200" cy="76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8686800" y="3124200"/>
            <a:ext cx="0" cy="1219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81000" y="2895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4850" y="2301859"/>
                <a:ext cx="7734300" cy="1985736"/>
              </a:xfrm>
              <a:prstGeom prst="rect">
                <a:avLst/>
              </a:prstGeom>
              <a:solidFill>
                <a:srgbClr val="FDD05F"/>
              </a:solidFill>
              <a:ln>
                <a:solidFill>
                  <a:srgbClr val="DDB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𝑨</m:t>
                        </m:r>
                      </m:sub>
                    </m:sSub>
                    <m:r>
                      <a:rPr lang="en-US" sz="2000" b="1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27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𝑳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23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𝑺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69</a:t>
                </a:r>
                <a:endParaRPr lang="en-US" sz="20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𝑫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12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𝑴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97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𝑮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28      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𝑬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78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𝑹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24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𝑽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97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𝑸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36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𝑵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35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𝑷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53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𝒀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08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𝑯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27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𝑺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05           </a:t>
                </a:r>
                <a:r>
                  <a:rPr lang="en-US" sz="2000" b="1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𝒁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35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28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𝑱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23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2301859"/>
                <a:ext cx="7734300" cy="1985736"/>
              </a:xfrm>
              <a:prstGeom prst="rect">
                <a:avLst/>
              </a:prstGeom>
              <a:blipFill>
                <a:blip r:embed="rId3"/>
                <a:stretch>
                  <a:fillRect t="-612" b="-3670"/>
                </a:stretch>
              </a:blipFill>
              <a:ln>
                <a:solidFill>
                  <a:srgbClr val="DDB30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D7875-CD23-40EE-9186-84E83764D2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2000" y="2362200"/>
            <a:ext cx="1314450" cy="333375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The problem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        C   o   m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o   n   w   e   a   l   t   h       U   n   I   v   e   r   s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0"/>
          <p:cNvSpPr>
            <a:spLocks noGrp="1"/>
          </p:cNvSpPr>
          <p:nvPr>
            <p:ph sz="half" idx="1"/>
          </p:nvPr>
        </p:nvSpPr>
        <p:spPr>
          <a:xfrm>
            <a:off x="1905000" y="2667000"/>
            <a:ext cx="5105400" cy="990600"/>
          </a:xfrm>
        </p:spPr>
        <p:txBody>
          <a:bodyPr/>
          <a:lstStyle/>
          <a:p>
            <a:pPr marL="400050">
              <a:buNone/>
            </a:pPr>
            <a:r>
              <a:rPr lang="en-US" sz="2400" b="1" dirty="0">
                <a:solidFill>
                  <a:srgbClr val="2B2B2B"/>
                </a:solidFill>
                <a:latin typeface="Arial"/>
              </a:rPr>
              <a:t>Disk storage :</a:t>
            </a:r>
          </a:p>
          <a:p>
            <a:pPr marL="400050">
              <a:buNone/>
            </a:pPr>
            <a:r>
              <a:rPr lang="en-US" sz="2000" dirty="0">
                <a:solidFill>
                  <a:srgbClr val="2B2B2B"/>
                </a:solidFill>
                <a:latin typeface="Arial"/>
                <a:cs typeface="Arial" pitchFamily="34" charset="0"/>
              </a:rPr>
              <a:t>     Slow validation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450" y="2764303"/>
            <a:ext cx="914400" cy="646331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80969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Blockchain validation requires storing a large state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7850" y="3876675"/>
            <a:ext cx="6834188" cy="15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RAM :</a:t>
            </a:r>
          </a:p>
          <a:p>
            <a:pPr marL="4000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i="1" dirty="0">
                <a:solidFill>
                  <a:srgbClr val="2B2B2B"/>
                </a:solidFill>
                <a:latin typeface="Arial"/>
              </a:rPr>
              <a:t>Bought a lot of RAM </a:t>
            </a:r>
            <a:r>
              <a:rPr lang="en-US" sz="2000" dirty="0">
                <a:solidFill>
                  <a:srgbClr val="2B2B2B"/>
                </a:solidFill>
                <a:latin typeface="Arial"/>
                <a:sym typeface="Wingdings" panose="05000000000000000000" pitchFamily="2" charset="2"/>
              </a:rPr>
              <a:t> limiting the ability for weak devices to validate.</a:t>
            </a:r>
          </a:p>
          <a:p>
            <a:pPr marL="4000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762000" y="1752600"/>
            <a:ext cx="7467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62000" y="2286000"/>
            <a:ext cx="7467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933450" y="3962400"/>
            <a:ext cx="914400" cy="646331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8667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95275" y="1162049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</a:t>
            </a:r>
            <a:r>
              <a:rPr kumimoji="0" lang="en-US" sz="105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n   </a:t>
            </a:r>
            <a:r>
              <a:rPr lang="en-US" sz="105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a  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C   o   m   </a:t>
            </a:r>
            <a:r>
              <a:rPr kumimoji="0" lang="en-US" sz="105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o   n   w   e   a   l   t   h       U   n   I   v   e   r   s   </a:t>
            </a:r>
            <a:r>
              <a:rPr lang="en-US" sz="105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en-US" sz="105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2" name="AutoShape 2" descr="http://www.freeclipartnow.com/d/33452-1/clipboar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81000" y="18288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276600" y="2057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D7875-CD23-40EE-9186-84E83764D2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4850" y="2301859"/>
                <a:ext cx="7734300" cy="1985736"/>
              </a:xfrm>
              <a:prstGeom prst="rect">
                <a:avLst/>
              </a:prstGeom>
              <a:solidFill>
                <a:srgbClr val="FDD05F"/>
              </a:solidFill>
              <a:ln>
                <a:solidFill>
                  <a:srgbClr val="DDB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𝑨</m:t>
                        </m:r>
                      </m:sub>
                    </m:sSub>
                    <m:r>
                      <a:rPr lang="en-US" sz="2000" b="1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27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𝑳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23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𝑺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69</a:t>
                </a:r>
                <a:endParaRPr lang="en-US" sz="20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𝑫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12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𝑴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97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𝑮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28      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𝑬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78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𝑹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24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𝑽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97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𝑸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36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𝑵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35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𝑷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53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𝒀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08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𝑯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27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𝑺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05           </a:t>
                </a:r>
                <a:r>
                  <a:rPr lang="en-US" sz="2000" b="1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𝒁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35  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28                 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𝑱</m:t>
                        </m:r>
                      </m:sub>
                    </m:sSub>
                    <m:r>
                      <a:rPr lang="en-US" sz="2000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000" b="1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23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2301859"/>
                <a:ext cx="7734300" cy="1985736"/>
              </a:xfrm>
              <a:prstGeom prst="rect">
                <a:avLst/>
              </a:prstGeom>
              <a:blipFill>
                <a:blip r:embed="rId3"/>
                <a:stretch>
                  <a:fillRect t="-612" b="-3670"/>
                </a:stretch>
              </a:blipFill>
              <a:ln>
                <a:solidFill>
                  <a:srgbClr val="DDB30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1133475" y="2000250"/>
            <a:ext cx="6748463" cy="27003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09713" y="2000250"/>
            <a:ext cx="6486525" cy="27479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8300" y="1228725"/>
            <a:ext cx="814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 verifier does not need this data structure.</a:t>
            </a:r>
          </a:p>
        </p:txBody>
      </p:sp>
      <p:sp>
        <p:nvSpPr>
          <p:cNvPr id="17" name="Oval 16"/>
          <p:cNvSpPr/>
          <p:nvPr/>
        </p:nvSpPr>
        <p:spPr>
          <a:xfrm>
            <a:off x="576262" y="2242066"/>
            <a:ext cx="1590675" cy="53659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7725" y="5000625"/>
            <a:ext cx="7905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fact that Alice has &gt; 10 </a:t>
            </a:r>
          </a:p>
          <a:p>
            <a:r>
              <a:rPr lang="en-US" sz="2000" b="1" dirty="0"/>
              <a:t>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authenticated data structures and Alice will prove as part of the transaction that she has enough money, we’ll authenticate this key value store, show Alice has 27 B.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98" y="5076276"/>
            <a:ext cx="314942" cy="3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Authenticated Account Balance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        C   o   m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o   n   w   e   a   l   t   h       U   n   I   v   e   r   s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0"/>
          <p:cNvSpPr>
            <a:spLocks noGrp="1"/>
          </p:cNvSpPr>
          <p:nvPr>
            <p:ph sz="half" idx="1"/>
          </p:nvPr>
        </p:nvSpPr>
        <p:spPr>
          <a:xfrm>
            <a:off x="142875" y="2862262"/>
            <a:ext cx="8891588" cy="3690937"/>
          </a:xfrm>
        </p:spPr>
        <p:txBody>
          <a:bodyPr/>
          <a:lstStyle/>
          <a:p>
            <a:pPr marL="400050">
              <a:buNone/>
            </a:pPr>
            <a:r>
              <a:rPr lang="en-US" sz="1800" dirty="0">
                <a:solidFill>
                  <a:srgbClr val="2B2B2B"/>
                </a:solidFill>
                <a:latin typeface="Arial"/>
              </a:rPr>
              <a:t>	</a:t>
            </a:r>
            <a:r>
              <a:rPr lang="en-US" sz="2400" b="1" dirty="0">
                <a:solidFill>
                  <a:srgbClr val="2B2B2B"/>
                </a:solidFill>
                <a:latin typeface="Arial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750" y="1167824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Block header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75" y="2438401"/>
                <a:ext cx="8929688" cy="4114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                                              Account root hash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                                                                              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                     hash                                                                      </a:t>
                </a:r>
                <a:r>
                  <a:rPr kumimoji="0" lang="en-US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hash</a:t>
                </a: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hash                                </a:t>
                </a:r>
                <a:r>
                  <a:rPr kumimoji="0" lang="en-US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hash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                  </a:t>
                </a:r>
                <a:r>
                  <a:rPr kumimoji="0" lang="en-US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hash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                              </a:t>
                </a:r>
                <a:r>
                  <a:rPr kumimoji="0" lang="en-US" sz="20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hash</a:t>
                </a: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𝑨</m:t>
                        </m:r>
                      </m:sub>
                    </m:sSub>
                    <m:r>
                      <a:rPr kumimoji="0" lang="en-US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27  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78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    </m:t>
                    </m:r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24 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12 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𝑬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78 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𝑭</m:t>
                        </m:r>
                      </m:sub>
                    </m:sSub>
                    <m:r>
                      <a:rPr kumimoji="0" lang="en-US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23     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𝑮</m:t>
                        </m:r>
                      </m:sub>
                    </m:sSub>
                    <m:r>
                      <a:rPr kumimoji="0" lang="en-US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28 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 </m:t>
                    </m:r>
                    <m:r>
                      <a:rPr kumimoji="0" 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𝑯</m:t>
                        </m:r>
                      </m:sub>
                    </m:sSub>
                    <m:r>
                      <a:rPr kumimoji="0" lang="en-US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478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B2B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438401"/>
                <a:ext cx="8929688" cy="41147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 flipV="1">
            <a:off x="609600" y="5538788"/>
            <a:ext cx="398861" cy="3428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 bwMode="auto">
          <a:xfrm flipH="1" flipV="1">
            <a:off x="1362075" y="5538788"/>
            <a:ext cx="422672" cy="32861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 bwMode="auto">
          <a:xfrm flipV="1">
            <a:off x="2814638" y="5538788"/>
            <a:ext cx="472677" cy="31432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 bwMode="auto">
          <a:xfrm flipH="1" flipV="1">
            <a:off x="7934325" y="5538788"/>
            <a:ext cx="442912" cy="34766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 bwMode="auto">
          <a:xfrm flipV="1">
            <a:off x="7224712" y="5538788"/>
            <a:ext cx="519113" cy="3428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 bwMode="auto">
          <a:xfrm flipH="1" flipV="1">
            <a:off x="5781675" y="5538788"/>
            <a:ext cx="290513" cy="3428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 bwMode="auto">
          <a:xfrm flipV="1">
            <a:off x="5050631" y="5538788"/>
            <a:ext cx="481013" cy="3428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 bwMode="auto">
          <a:xfrm flipH="1" flipV="1">
            <a:off x="3548063" y="5538788"/>
            <a:ext cx="428625" cy="32861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 bwMode="auto">
          <a:xfrm flipV="1">
            <a:off x="1238250" y="4619625"/>
            <a:ext cx="814388" cy="55721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 bwMode="auto">
          <a:xfrm flipH="1" flipV="1">
            <a:off x="2619375" y="4619625"/>
            <a:ext cx="776289" cy="5810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 bwMode="auto">
          <a:xfrm flipV="1">
            <a:off x="5686425" y="4652963"/>
            <a:ext cx="795338" cy="6524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 bwMode="auto">
          <a:xfrm flipH="1" flipV="1">
            <a:off x="6934200" y="4652963"/>
            <a:ext cx="895350" cy="6524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 bwMode="auto">
          <a:xfrm flipV="1">
            <a:off x="2619375" y="3690940"/>
            <a:ext cx="1614488" cy="73818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 bwMode="auto">
          <a:xfrm flipH="1" flipV="1">
            <a:off x="4886325" y="3690940"/>
            <a:ext cx="1595438" cy="72866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96816" y="1771142"/>
            <a:ext cx="2836068" cy="1877437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Assent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Transection root hash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Account root hash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190875" y="3228975"/>
            <a:ext cx="2590800" cy="41960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0241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Authenticated Account Balance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        C   o   m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o   n   w   e   a   l   t   h       U   n   I   v   e   r   s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0"/>
          <p:cNvSpPr>
            <a:spLocks noGrp="1"/>
          </p:cNvSpPr>
          <p:nvPr>
            <p:ph sz="half" idx="1"/>
          </p:nvPr>
        </p:nvSpPr>
        <p:spPr>
          <a:xfrm>
            <a:off x="142875" y="2862262"/>
            <a:ext cx="8891588" cy="3690937"/>
          </a:xfrm>
        </p:spPr>
        <p:txBody>
          <a:bodyPr/>
          <a:lstStyle/>
          <a:p>
            <a:pPr marL="400050">
              <a:buNone/>
            </a:pPr>
            <a:r>
              <a:rPr lang="en-US" sz="1800" dirty="0">
                <a:solidFill>
                  <a:srgbClr val="2B2B2B"/>
                </a:solidFill>
                <a:latin typeface="Arial"/>
              </a:rPr>
              <a:t>	</a:t>
            </a:r>
            <a:r>
              <a:rPr lang="en-US" sz="2400" b="1" dirty="0">
                <a:solidFill>
                  <a:srgbClr val="2B2B2B"/>
                </a:solidFill>
                <a:latin typeface="Arial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750" y="1167824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Block header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75" y="2438401"/>
                <a:ext cx="8929688" cy="4114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b="1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 pitchFamily="34" charset="0"/>
                </a:endParaRPr>
              </a:p>
              <a:p>
                <a:endParaRPr lang="en-US" sz="2000" b="1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 pitchFamily="34" charset="0"/>
                </a:endParaRPr>
              </a:p>
              <a:p>
                <a:endParaRPr lang="en-US" sz="2000" b="1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 pitchFamily="34" charset="0"/>
                </a:endParaRPr>
              </a:p>
              <a:p>
                <a:r>
                  <a:rPr lang="en-US" sz="2000" b="1" i="1" kern="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Arial" pitchFamily="34" charset="0"/>
                  </a:rPr>
                  <a:t>                                                           Account root hash </a:t>
                </a:r>
              </a:p>
              <a:p>
                <a:endParaRPr lang="en-US" sz="2000" b="1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 pitchFamily="34" charset="0"/>
                </a:endParaRPr>
              </a:p>
              <a:p>
                <a:r>
                  <a:rPr lang="en-US" sz="2000" b="1" i="1" kern="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Arial" pitchFamily="34" charset="0"/>
                  </a:rPr>
                  <a:t>                                                                                                      </a:t>
                </a:r>
              </a:p>
              <a:p>
                <a:r>
                  <a:rPr lang="en-US" sz="2000" b="1" i="1" kern="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Arial" pitchFamily="34" charset="0"/>
                  </a:rPr>
                  <a:t>                                  hash                                                                      </a:t>
                </a:r>
                <a:r>
                  <a:rPr lang="en-US" sz="2000" b="1" i="1" kern="0" dirty="0" err="1">
                    <a:solidFill>
                      <a:srgbClr val="000000"/>
                    </a:solidFill>
                    <a:latin typeface="Cambria Math" panose="02040503050406030204" pitchFamily="18" charset="0"/>
                    <a:cs typeface="Arial" pitchFamily="34" charset="0"/>
                  </a:rPr>
                  <a:t>hash</a:t>
                </a:r>
                <a:endParaRPr lang="en-US" sz="2000" b="1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 pitchFamily="34" charset="0"/>
                </a:endParaRPr>
              </a:p>
              <a:p>
                <a:endParaRPr lang="en-US" sz="2000" b="1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 pitchFamily="34" charset="0"/>
                </a:endParaRPr>
              </a:p>
              <a:p>
                <a:r>
                  <a:rPr lang="en-US" sz="2000" b="1" i="1" kern="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Arial" pitchFamily="34" charset="0"/>
                  </a:rPr>
                  <a:t>             </a:t>
                </a:r>
              </a:p>
              <a:p>
                <a:r>
                  <a:rPr lang="en-US" sz="2000" b="1" i="1" kern="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Arial" pitchFamily="34" charset="0"/>
                  </a:rPr>
                  <a:t>             hash                                </a:t>
                </a:r>
                <a:r>
                  <a:rPr lang="en-US" sz="2000" b="1" i="1" kern="0" dirty="0" err="1">
                    <a:solidFill>
                      <a:srgbClr val="000000"/>
                    </a:solidFill>
                    <a:latin typeface="Cambria Math" panose="02040503050406030204" pitchFamily="18" charset="0"/>
                    <a:cs typeface="Arial" pitchFamily="34" charset="0"/>
                  </a:rPr>
                  <a:t>hash</a:t>
                </a:r>
                <a:r>
                  <a:rPr lang="en-US" sz="2000" b="1" i="1" kern="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Arial" pitchFamily="34" charset="0"/>
                  </a:rPr>
                  <a:t>                               </a:t>
                </a:r>
                <a:r>
                  <a:rPr lang="en-US" sz="2000" b="1" i="1" kern="0" dirty="0" err="1">
                    <a:solidFill>
                      <a:srgbClr val="000000"/>
                    </a:solidFill>
                    <a:latin typeface="Cambria Math" panose="02040503050406030204" pitchFamily="18" charset="0"/>
                    <a:cs typeface="Arial" pitchFamily="34" charset="0"/>
                  </a:rPr>
                  <a:t>hash</a:t>
                </a:r>
                <a:r>
                  <a:rPr lang="en-US" sz="2000" b="1" i="1" kern="0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Arial" pitchFamily="34" charset="0"/>
                  </a:rPr>
                  <a:t>                              </a:t>
                </a:r>
                <a:r>
                  <a:rPr lang="en-US" sz="2000" b="1" i="1" kern="0" dirty="0" err="1">
                    <a:solidFill>
                      <a:srgbClr val="000000"/>
                    </a:solidFill>
                    <a:latin typeface="Cambria Math" panose="02040503050406030204" pitchFamily="18" charset="0"/>
                    <a:cs typeface="Arial" pitchFamily="34" charset="0"/>
                  </a:rPr>
                  <a:t>hash</a:t>
                </a:r>
                <a:endParaRPr lang="en-US" sz="2000" b="1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 pitchFamily="34" charset="0"/>
                </a:endParaRPr>
              </a:p>
              <a:p>
                <a:endParaRPr lang="en-US" sz="2000" b="1" i="1" kern="0" dirty="0">
                  <a:solidFill>
                    <a:srgbClr val="000000"/>
                  </a:solidFill>
                  <a:latin typeface="Cambria Math" panose="02040503050406030204" pitchFamily="18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𝑨</m:t>
                        </m:r>
                      </m:sub>
                    </m:sSub>
                    <m:r>
                      <a:rPr lang="en-US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27      </a:t>
                </a:r>
                <a14:m>
                  <m:oMath xmlns:m="http://schemas.openxmlformats.org/officeDocument/2006/math">
                    <m:r>
                      <a:rPr lang="en-US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78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    </m:t>
                    </m:r>
                    <m:r>
                      <a:rPr lang="en-US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24     </a:t>
                </a:r>
                <a14:m>
                  <m:oMath xmlns:m="http://schemas.openxmlformats.org/officeDocument/2006/math">
                    <m:r>
                      <a:rPr lang="en-US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12     </a:t>
                </a:r>
                <a14:m>
                  <m:oMath xmlns:m="http://schemas.openxmlformats.org/officeDocument/2006/math">
                    <m:r>
                      <a:rPr lang="en-US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78     </a:t>
                </a:r>
                <a14:m>
                  <m:oMath xmlns:m="http://schemas.openxmlformats.org/officeDocument/2006/math">
                    <m:r>
                      <a:rPr lang="en-US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𝑭</m:t>
                        </m:r>
                      </m:sub>
                    </m:sSub>
                    <m:r>
                      <a:rPr lang="en-US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23      </a:t>
                </a:r>
                <a14:m>
                  <m:oMath xmlns:m="http://schemas.openxmlformats.org/officeDocument/2006/math">
                    <m:r>
                      <a:rPr lang="en-US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𝑮</m:t>
                        </m:r>
                      </m:sub>
                    </m:sSub>
                    <m:r>
                      <a:rPr lang="en-US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28 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 </m:t>
                    </m:r>
                    <m:r>
                      <a:rPr lang="en-US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𝑯</m:t>
                        </m:r>
                      </m:sub>
                    </m:sSub>
                    <m:r>
                      <a:rPr lang="en-US" b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478</a:t>
                </a:r>
                <a:r>
                  <a:rPr lang="en-US" sz="2000" dirty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0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endParaRPr kumimoji="0" lang="en-US" sz="1800" i="0" strike="noStrike" kern="1200" cap="none" spc="0" normalizeH="0" baseline="0" noProof="0" dirty="0">
                  <a:ln>
                    <a:noFill/>
                  </a:ln>
                  <a:solidFill>
                    <a:srgbClr val="2B2B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438401"/>
                <a:ext cx="8929688" cy="41147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 flipV="1">
            <a:off x="609600" y="5538788"/>
            <a:ext cx="398861" cy="3428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 bwMode="auto">
          <a:xfrm flipH="1" flipV="1">
            <a:off x="1362075" y="5538788"/>
            <a:ext cx="422672" cy="32861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 bwMode="auto">
          <a:xfrm flipV="1">
            <a:off x="2814638" y="5538788"/>
            <a:ext cx="472677" cy="31432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 bwMode="auto">
          <a:xfrm flipH="1" flipV="1">
            <a:off x="7934325" y="5538788"/>
            <a:ext cx="442912" cy="34766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 bwMode="auto">
          <a:xfrm flipV="1">
            <a:off x="7224712" y="5538788"/>
            <a:ext cx="519113" cy="3428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 bwMode="auto">
          <a:xfrm flipH="1" flipV="1">
            <a:off x="5781675" y="5538788"/>
            <a:ext cx="290513" cy="3428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 bwMode="auto">
          <a:xfrm flipV="1">
            <a:off x="5050631" y="5538788"/>
            <a:ext cx="481013" cy="3428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 bwMode="auto">
          <a:xfrm flipH="1" flipV="1">
            <a:off x="3548063" y="5538788"/>
            <a:ext cx="428625" cy="32861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 bwMode="auto">
          <a:xfrm flipV="1">
            <a:off x="1238250" y="4619625"/>
            <a:ext cx="814388" cy="55721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 bwMode="auto">
          <a:xfrm flipH="1" flipV="1">
            <a:off x="2619375" y="4619625"/>
            <a:ext cx="776289" cy="5810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 bwMode="auto">
          <a:xfrm flipV="1">
            <a:off x="5686425" y="4652963"/>
            <a:ext cx="795338" cy="6524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 bwMode="auto">
          <a:xfrm flipH="1" flipV="1">
            <a:off x="6934200" y="4652963"/>
            <a:ext cx="895350" cy="6524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 bwMode="auto">
          <a:xfrm flipV="1">
            <a:off x="2619375" y="3690940"/>
            <a:ext cx="1614488" cy="73818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 bwMode="auto">
          <a:xfrm flipH="1" flipV="1">
            <a:off x="4886325" y="3690940"/>
            <a:ext cx="1595438" cy="72866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96816" y="1771142"/>
            <a:ext cx="2836068" cy="1877437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i="1" kern="0" dirty="0">
                <a:solidFill>
                  <a:srgbClr val="000000"/>
                </a:solidFill>
                <a:latin typeface="Cambria Math" panose="02040503050406030204" pitchFamily="18" charset="0"/>
                <a:cs typeface="Arial" pitchFamily="34" charset="0"/>
              </a:rPr>
              <a:t>Assent Data</a:t>
            </a: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i="1" kern="0" dirty="0">
                <a:solidFill>
                  <a:srgbClr val="000000"/>
                </a:solidFill>
                <a:latin typeface="Cambria Math" panose="02040503050406030204" pitchFamily="18" charset="0"/>
                <a:cs typeface="Arial" pitchFamily="34" charset="0"/>
              </a:rPr>
              <a:t>Transection root hash</a:t>
            </a: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i="1" kern="0" dirty="0">
                <a:solidFill>
                  <a:srgbClr val="000000"/>
                </a:solidFill>
                <a:latin typeface="Cambria Math" panose="02040503050406030204" pitchFamily="18" charset="0"/>
                <a:cs typeface="Arial" pitchFamily="34" charset="0"/>
              </a:rPr>
              <a:t>..</a:t>
            </a: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i="1" kern="0" dirty="0">
                <a:solidFill>
                  <a:srgbClr val="000000"/>
                </a:solidFill>
                <a:latin typeface="Cambria Math" panose="02040503050406030204" pitchFamily="18" charset="0"/>
                <a:cs typeface="Arial" pitchFamily="34" charset="0"/>
              </a:rPr>
              <a:t>..</a:t>
            </a: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i="1" kern="0" dirty="0">
                <a:solidFill>
                  <a:srgbClr val="000000"/>
                </a:solidFill>
                <a:latin typeface="Cambria Math" panose="02040503050406030204" pitchFamily="18" charset="0"/>
                <a:cs typeface="Arial" pitchFamily="34" charset="0"/>
              </a:rPr>
              <a:t>Account root hash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3190875" y="3228975"/>
            <a:ext cx="2590800" cy="41960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29778" y="2882359"/>
                <a:ext cx="2489597" cy="766220"/>
              </a:xfrm>
              <a:prstGeom prst="rect">
                <a:avLst/>
              </a:prstGeom>
              <a:solidFill>
                <a:srgbClr val="FDD05F"/>
              </a:solidFill>
              <a:ln w="12700" cap="flat" cmpd="sng" algn="ctr">
                <a:solidFill>
                  <a:srgbClr val="DDB301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marL="342900" marR="0" lvl="1" indent="-34290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itchFamily="34" charset="0"/>
                  </a:rPr>
                  <a:t>10  </a:t>
                </a:r>
              </a:p>
              <a:p>
                <a:pPr marL="342900" marR="0" lvl="1" indent="-342900" algn="ctr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𝑷</m:t>
                    </m:r>
                    <m:sSub>
                      <m:sSubPr>
                        <m:ctrlP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𝑲</m:t>
                        </m:r>
                      </m:e>
                      <m:sub>
                        <m:r>
                          <a:rPr kumimoji="0" lang="en-US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Wingdings" panose="05000000000000000000" pitchFamily="2" charset="2"/>
                  </a:rPr>
                  <a:t>            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  <a:sym typeface="Wingdings" panose="05000000000000000000" pitchFamily="2" charset="2"/>
                      </a:rPr>
                      <m:t>𝑷</m:t>
                    </m:r>
                    <m:sSub>
                      <m:sSubPr>
                        <m:ctrlP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  <a:sym typeface="Wingdings" panose="05000000000000000000" pitchFamily="2" charset="2"/>
                          </a:rPr>
                          <m:t>𝑲</m:t>
                        </m:r>
                      </m:e>
                      <m:sub>
                        <m:r>
                          <a:rPr kumimoji="0" 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  <a:sym typeface="Wingdings" panose="05000000000000000000" pitchFamily="2" charset="2"/>
                          </a:rPr>
                          <m:t>𝑩</m:t>
                        </m:r>
                      </m:sub>
                    </m:sSub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8" y="2882359"/>
                <a:ext cx="2489597" cy="766220"/>
              </a:xfrm>
              <a:prstGeom prst="rect">
                <a:avLst/>
              </a:prstGeom>
              <a:blipFill>
                <a:blip r:embed="rId4"/>
                <a:stretch>
                  <a:fillRect t="-3125" b="-11719"/>
                </a:stretch>
              </a:blipFill>
              <a:ln w="12700" cap="flat" cmpd="sng" algn="ctr">
                <a:solidFill>
                  <a:srgbClr val="DDB30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11" y="2928323"/>
            <a:ext cx="314942" cy="314942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 bwMode="auto">
          <a:xfrm>
            <a:off x="609600" y="5200653"/>
            <a:ext cx="1228725" cy="40004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740694" y="4281490"/>
            <a:ext cx="1228725" cy="40004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-31551" y="5805488"/>
            <a:ext cx="1228725" cy="40004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1235274" y="5805488"/>
            <a:ext cx="1228725" cy="40004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484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Authenticated Account Balance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r   g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n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a        C   o   m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o   n   w   e   a   l   t   h       U   n   I   v   e   r   s  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   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6553200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0"/>
          <p:cNvSpPr>
            <a:spLocks noGrp="1"/>
          </p:cNvSpPr>
          <p:nvPr>
            <p:ph sz="half" idx="1"/>
          </p:nvPr>
        </p:nvSpPr>
        <p:spPr>
          <a:xfrm>
            <a:off x="142875" y="2862262"/>
            <a:ext cx="8891588" cy="3690937"/>
          </a:xfrm>
        </p:spPr>
        <p:txBody>
          <a:bodyPr/>
          <a:lstStyle/>
          <a:p>
            <a:pPr marL="400050">
              <a:buNone/>
            </a:pPr>
            <a:r>
              <a:rPr lang="en-US" sz="1800" dirty="0">
                <a:solidFill>
                  <a:srgbClr val="2B2B2B"/>
                </a:solidFill>
                <a:latin typeface="Arial"/>
              </a:rPr>
              <a:t>	</a:t>
            </a:r>
            <a:r>
              <a:rPr lang="en-US" sz="2400" b="1" dirty="0">
                <a:solidFill>
                  <a:srgbClr val="2B2B2B"/>
                </a:solidFill>
                <a:latin typeface="Arial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750" y="1167824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Block header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75" y="2543175"/>
            <a:ext cx="89296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                     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       Transactions + Proofs                                                  Yes/No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                                                                 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7D7875-CD23-40EE-9186-84E83764D2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cxnSpLocks/>
            <a:endCxn id="33" idx="1"/>
          </p:cNvCxnSpPr>
          <p:nvPr/>
        </p:nvCxnSpPr>
        <p:spPr bwMode="auto">
          <a:xfrm>
            <a:off x="514350" y="4098935"/>
            <a:ext cx="3372445" cy="1157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 bwMode="auto">
          <a:xfrm flipV="1">
            <a:off x="5183388" y="4098935"/>
            <a:ext cx="1688900" cy="1157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 bwMode="auto">
          <a:xfrm>
            <a:off x="4514850" y="3219449"/>
            <a:ext cx="0" cy="66725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151585" y="1684347"/>
            <a:ext cx="2836068" cy="1508105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Assent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Transection root hash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....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Account root hash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795" y="3910458"/>
            <a:ext cx="1256109" cy="400110"/>
          </a:xfrm>
          <a:prstGeom prst="rect">
            <a:avLst/>
          </a:prstGeom>
          <a:solidFill>
            <a:srgbClr val="FDD05F"/>
          </a:solidFill>
          <a:ln w="28575">
            <a:solidFill>
              <a:srgbClr val="DDB30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+mn-ea"/>
                <a:cs typeface="Arial" pitchFamily="34" charset="0"/>
              </a:rPr>
              <a:t>Verifier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36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66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13105</TotalTime>
  <Words>1303</Words>
  <Application>Microsoft Office PowerPoint</Application>
  <PresentationFormat>On-screen Show (4:3)</PresentationFormat>
  <Paragraphs>292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Cambria Math</vt:lpstr>
      <vt:lpstr>Georgia</vt:lpstr>
      <vt:lpstr>Times New Roman</vt:lpstr>
      <vt:lpstr>Wingdings</vt:lpstr>
      <vt:lpstr>Office Theme</vt:lpstr>
      <vt:lpstr>Default Design</vt:lpstr>
      <vt:lpstr>   </vt:lpstr>
      <vt:lpstr>Outline</vt:lpstr>
      <vt:lpstr> Motivation</vt:lpstr>
      <vt:lpstr>Motivation</vt:lpstr>
      <vt:lpstr>The problem</vt:lpstr>
      <vt:lpstr>Observation</vt:lpstr>
      <vt:lpstr> Authenticated Account Balance </vt:lpstr>
      <vt:lpstr> Authenticated Account Balance </vt:lpstr>
      <vt:lpstr> Authenticated Account Balance </vt:lpstr>
      <vt:lpstr> Minor (Prover)</vt:lpstr>
      <vt:lpstr>  Verifier</vt:lpstr>
      <vt:lpstr> </vt:lpstr>
      <vt:lpstr>Two-party model</vt:lpstr>
      <vt:lpstr>Proof Length   </vt:lpstr>
      <vt:lpstr> Implementation results</vt:lpstr>
      <vt:lpstr> Implementation results</vt:lpstr>
      <vt:lpstr> 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Hadeel abdul</dc:creator>
  <cp:lastModifiedBy>Hadeel abdul</cp:lastModifiedBy>
  <cp:revision>67</cp:revision>
  <dcterms:created xsi:type="dcterms:W3CDTF">2017-04-16T16:30:58Z</dcterms:created>
  <dcterms:modified xsi:type="dcterms:W3CDTF">2017-04-25T18:59:20Z</dcterms:modified>
</cp:coreProperties>
</file>