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331" r:id="rId3"/>
    <p:sldId id="335" r:id="rId4"/>
    <p:sldId id="342" r:id="rId5"/>
    <p:sldId id="340" r:id="rId6"/>
    <p:sldId id="343" r:id="rId7"/>
    <p:sldId id="341" r:id="rId8"/>
    <p:sldId id="337" r:id="rId9"/>
    <p:sldId id="334" r:id="rId10"/>
    <p:sldId id="351" r:id="rId11"/>
    <p:sldId id="352" r:id="rId12"/>
    <p:sldId id="338" r:id="rId13"/>
    <p:sldId id="345" r:id="rId14"/>
    <p:sldId id="344" r:id="rId15"/>
    <p:sldId id="346" r:id="rId16"/>
    <p:sldId id="347" r:id="rId17"/>
    <p:sldId id="348" r:id="rId18"/>
    <p:sldId id="339" r:id="rId19"/>
    <p:sldId id="349" r:id="rId20"/>
    <p:sldId id="327" r:id="rId21"/>
    <p:sldId id="350" r:id="rId22"/>
    <p:sldId id="336"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FDD9"/>
    <a:srgbClr val="FFD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9618" autoAdjust="0"/>
  </p:normalViewPr>
  <p:slideViewPr>
    <p:cSldViewPr snapToObjects="1">
      <p:cViewPr varScale="1">
        <p:scale>
          <a:sx n="115" d="100"/>
          <a:sy n="115" d="100"/>
        </p:scale>
        <p:origin x="15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1F4C0-2848-6A49-9E77-71C1F6EBD0C7}" type="datetimeFigureOut">
              <a:rPr lang="en-US" smtClean="0"/>
              <a:t>4/18/17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C0E88B-DBEE-F341-A4E8-6E2C850135FC}" type="slidenum">
              <a:rPr lang="en-US" smtClean="0"/>
              <a:t>‹#›</a:t>
            </a:fld>
            <a:endParaRPr lang="en-US"/>
          </a:p>
        </p:txBody>
      </p:sp>
    </p:spTree>
    <p:extLst>
      <p:ext uri="{BB962C8B-B14F-4D97-AF65-F5344CB8AC3E}">
        <p14:creationId xmlns:p14="http://schemas.microsoft.com/office/powerpoint/2010/main" val="705751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5A44C-27BB-804B-9CB0-D86B35A417EC}" type="datetimeFigureOut">
              <a:rPr lang="en-US" smtClean="0"/>
              <a:t>4/18/17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072FB-AC3A-754B-8DED-F32BA9BBE964}" type="slidenum">
              <a:rPr lang="en-US" smtClean="0"/>
              <a:t>‹#›</a:t>
            </a:fld>
            <a:endParaRPr lang="en-US"/>
          </a:p>
        </p:txBody>
      </p:sp>
    </p:spTree>
    <p:extLst>
      <p:ext uri="{BB962C8B-B14F-4D97-AF65-F5344CB8AC3E}">
        <p14:creationId xmlns:p14="http://schemas.microsoft.com/office/powerpoint/2010/main" val="3210152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660DDE-F88A-464A-89A4-F166B586C111}"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74F2B-C35E-4FAD-9973-F98BF4B17397}"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0A9693-7888-4C2C-961F-5F1A0DE18EAA}"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CE54C-614D-4231-B4D0-0162B304A0FD}"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FDEC-463C-4D03-BA0C-A2A3B12C4BBC}"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F6DC55-F6C2-47BD-ACD2-3E30BB178E94}"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D792B-1FFE-482F-9C96-BBF44C09EEEA}" type="datetime1">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8F753-5B8C-4702-B9BA-342F93052A83}" type="datetime1">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90E6D-DC4C-408B-88E7-EA737BE5DE6D}" type="datetime1">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DFA22-B5C0-47DA-A218-6DD5E1148473}"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D73D1-B163-4139-82E1-D25CCC7C3B59}"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0160D-D81A-4A44-9898-5167360091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0459-FAC6-4E9D-B56A-E285DB7E0FC8}" type="datetime1">
              <a:rPr lang="en-US" smtClean="0"/>
              <a:t>4/18/17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0160D-D81A-4A44-9898-5167360091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2.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jpg"/><Relationship Id="rId1" Type="http://schemas.openxmlformats.org/officeDocument/2006/relationships/themeOverride" Target="../theme/themeOverride10.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png"/><Relationship Id="rId1" Type="http://schemas.openxmlformats.org/officeDocument/2006/relationships/themeOverride" Target="../theme/themeOverride1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gif"/><Relationship Id="rId1" Type="http://schemas.openxmlformats.org/officeDocument/2006/relationships/themeOverride" Target="../theme/themeOverride1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382000" cy="2057400"/>
          </a:xfrm>
        </p:spPr>
        <p:txBody>
          <a:bodyPr>
            <a:normAutofit fontScale="92500"/>
          </a:bodyPr>
          <a:lstStyle/>
          <a:p>
            <a:r>
              <a:rPr lang="en-US" sz="5400" b="1" dirty="0" smtClean="0">
                <a:solidFill>
                  <a:srgbClr val="FFDA06"/>
                </a:solidFill>
                <a:latin typeface="Cambria"/>
                <a:cs typeface="Cambria"/>
              </a:rPr>
              <a:t>Instability Of </a:t>
            </a:r>
            <a:r>
              <a:rPr lang="en-US" sz="5400" b="1" dirty="0" err="1" smtClean="0">
                <a:solidFill>
                  <a:srgbClr val="FFDA06"/>
                </a:solidFill>
                <a:latin typeface="Cambria"/>
                <a:cs typeface="Cambria"/>
              </a:rPr>
              <a:t>Bitcoin</a:t>
            </a:r>
            <a:r>
              <a:rPr lang="en-US" sz="5400" b="1" dirty="0" smtClean="0">
                <a:solidFill>
                  <a:srgbClr val="FFDA06"/>
                </a:solidFill>
                <a:latin typeface="Cambria"/>
                <a:cs typeface="Cambria"/>
              </a:rPr>
              <a:t> Without the Block Reward.</a:t>
            </a:r>
            <a:endParaRPr lang="en-US" sz="5400" b="1" dirty="0">
              <a:solidFill>
                <a:srgbClr val="FFDA06"/>
              </a:solidFill>
              <a:latin typeface="Cambria"/>
              <a:cs typeface="Cambria"/>
            </a:endParaRPr>
          </a:p>
        </p:txBody>
      </p:sp>
      <p:pic>
        <p:nvPicPr>
          <p:cNvPr id="6" name="Picture 5"/>
          <p:cNvPicPr>
            <a:picLocks noChangeAspect="1"/>
          </p:cNvPicPr>
          <p:nvPr/>
        </p:nvPicPr>
        <p:blipFill>
          <a:blip r:embed="rId2"/>
          <a:stretch>
            <a:fillRect/>
          </a:stretch>
        </p:blipFill>
        <p:spPr>
          <a:xfrm>
            <a:off x="3124200" y="4784221"/>
            <a:ext cx="2681503" cy="2073779"/>
          </a:xfrm>
          <a:prstGeom prst="rect">
            <a:avLst/>
          </a:prstGeom>
        </p:spPr>
      </p:pic>
      <p:sp>
        <p:nvSpPr>
          <p:cNvPr id="7" name="TextBox 6"/>
          <p:cNvSpPr txBox="1"/>
          <p:nvPr/>
        </p:nvSpPr>
        <p:spPr>
          <a:xfrm>
            <a:off x="533400" y="2743200"/>
            <a:ext cx="7620000" cy="2308324"/>
          </a:xfrm>
          <a:prstGeom prst="rect">
            <a:avLst/>
          </a:prstGeom>
          <a:noFill/>
        </p:spPr>
        <p:txBody>
          <a:bodyPr wrap="square" rtlCol="0">
            <a:spAutoFit/>
          </a:bodyPr>
          <a:lstStyle/>
          <a:p>
            <a:pPr algn="ctr"/>
            <a:endParaRPr lang="en-US" sz="2400" dirty="0">
              <a:solidFill>
                <a:schemeClr val="bg1"/>
              </a:solidFill>
              <a:latin typeface="Cambria"/>
              <a:cs typeface="Cambria"/>
            </a:endParaRPr>
          </a:p>
          <a:p>
            <a:pPr algn="ctr"/>
            <a:r>
              <a:rPr lang="en-US" sz="2400" dirty="0">
                <a:solidFill>
                  <a:schemeClr val="bg1"/>
                </a:solidFill>
                <a:latin typeface="Cambria"/>
                <a:cs typeface="Cambria"/>
              </a:rPr>
              <a:t>Authors: Miles </a:t>
            </a:r>
            <a:r>
              <a:rPr lang="en-US" sz="2400" dirty="0" err="1">
                <a:solidFill>
                  <a:schemeClr val="bg1"/>
                </a:solidFill>
                <a:latin typeface="Cambria"/>
                <a:cs typeface="Cambria"/>
              </a:rPr>
              <a:t>Carlsten,Harry</a:t>
            </a:r>
            <a:r>
              <a:rPr lang="en-US" sz="2400" dirty="0">
                <a:solidFill>
                  <a:schemeClr val="bg1"/>
                </a:solidFill>
                <a:latin typeface="Cambria"/>
                <a:cs typeface="Cambria"/>
              </a:rPr>
              <a:t> </a:t>
            </a:r>
            <a:r>
              <a:rPr lang="en-US" sz="2400" dirty="0" err="1">
                <a:solidFill>
                  <a:schemeClr val="bg1"/>
                </a:solidFill>
                <a:latin typeface="Cambria"/>
                <a:cs typeface="Cambria"/>
              </a:rPr>
              <a:t>Kalodner</a:t>
            </a:r>
            <a:r>
              <a:rPr lang="en-US" sz="2400" dirty="0">
                <a:solidFill>
                  <a:schemeClr val="bg1"/>
                </a:solidFill>
                <a:latin typeface="Cambria"/>
                <a:cs typeface="Cambria"/>
              </a:rPr>
              <a:t>, S. Matthew </a:t>
            </a:r>
            <a:r>
              <a:rPr lang="en-US" sz="2400" dirty="0" err="1">
                <a:solidFill>
                  <a:schemeClr val="bg1"/>
                </a:solidFill>
                <a:latin typeface="Cambria"/>
                <a:cs typeface="Cambria"/>
              </a:rPr>
              <a:t>Weinberg,Arvind</a:t>
            </a:r>
            <a:r>
              <a:rPr lang="en-US" sz="2400" dirty="0">
                <a:solidFill>
                  <a:schemeClr val="bg1"/>
                </a:solidFill>
                <a:latin typeface="Cambria"/>
                <a:cs typeface="Cambria"/>
              </a:rPr>
              <a:t> Narayanan</a:t>
            </a:r>
          </a:p>
          <a:p>
            <a:pPr algn="ctr"/>
            <a:endParaRPr lang="en-US" sz="2400" dirty="0" smtClean="0">
              <a:solidFill>
                <a:schemeClr val="bg1"/>
              </a:solidFill>
              <a:latin typeface="Cambria"/>
              <a:cs typeface="Cambria"/>
            </a:endParaRPr>
          </a:p>
          <a:p>
            <a:pPr algn="ctr"/>
            <a:endParaRPr lang="en-US" sz="2400" dirty="0">
              <a:solidFill>
                <a:schemeClr val="bg1"/>
              </a:solidFill>
              <a:latin typeface="Cambria"/>
              <a:cs typeface="Cambria"/>
            </a:endParaRPr>
          </a:p>
          <a:p>
            <a:pPr algn="ctr"/>
            <a:r>
              <a:rPr lang="en-US" sz="2400" dirty="0" smtClean="0">
                <a:solidFill>
                  <a:schemeClr val="bg1"/>
                </a:solidFill>
                <a:latin typeface="Cambria"/>
                <a:cs typeface="Cambria"/>
              </a:rPr>
              <a:t>							</a:t>
            </a:r>
            <a:endParaRPr lang="en-US" sz="2400" b="1" i="1" dirty="0" smtClean="0">
              <a:solidFill>
                <a:schemeClr val="bg1"/>
              </a:solidFill>
              <a:latin typeface="Cambria"/>
              <a:cs typeface="Cambria"/>
            </a:endParaRPr>
          </a:p>
        </p:txBody>
      </p:sp>
      <p:sp>
        <p:nvSpPr>
          <p:cNvPr id="8" name="Slide Number Placeholder 4"/>
          <p:cNvSpPr>
            <a:spLocks noGrp="1"/>
          </p:cNvSpPr>
          <p:nvPr>
            <p:ph type="sldNum" sz="quarter" idx="12"/>
          </p:nvPr>
        </p:nvSpPr>
        <p:spPr>
          <a:xfrm>
            <a:off x="228600" y="6356350"/>
            <a:ext cx="8458200" cy="365125"/>
          </a:xfrm>
        </p:spPr>
        <p:txBody>
          <a:bodyPr/>
          <a:lstStyle/>
          <a:p>
            <a:endParaRPr lang="en-US" sz="2400" dirty="0" smtClean="0">
              <a:solidFill>
                <a:schemeClr val="bg1"/>
              </a:solidFill>
              <a:latin typeface="Cambria"/>
              <a:cs typeface="Cambria"/>
            </a:endParaRPr>
          </a:p>
          <a:p>
            <a:r>
              <a:rPr lang="en-US" sz="2400" dirty="0" smtClean="0">
                <a:solidFill>
                  <a:schemeClr val="bg1"/>
                </a:solidFill>
                <a:latin typeface="Cambria"/>
                <a:cs typeface="Cambria"/>
              </a:rPr>
              <a:t>	     Presented </a:t>
            </a:r>
            <a:r>
              <a:rPr lang="en-US" sz="2400" dirty="0">
                <a:solidFill>
                  <a:schemeClr val="bg1"/>
                </a:solidFill>
                <a:latin typeface="Cambria"/>
                <a:cs typeface="Cambria"/>
              </a:rPr>
              <a:t>by: </a:t>
            </a:r>
            <a:r>
              <a:rPr lang="en-US" sz="2400" b="1" i="1" dirty="0" err="1">
                <a:solidFill>
                  <a:schemeClr val="bg1"/>
                </a:solidFill>
                <a:latin typeface="Cambria"/>
                <a:cs typeface="Cambria"/>
              </a:rPr>
              <a:t>Varsha</a:t>
            </a:r>
            <a:r>
              <a:rPr lang="en-US" sz="2400" b="1" i="1" dirty="0">
                <a:solidFill>
                  <a:schemeClr val="bg1"/>
                </a:solidFill>
                <a:latin typeface="Cambria"/>
                <a:cs typeface="Cambria"/>
              </a:rPr>
              <a:t> Nair</a:t>
            </a:r>
          </a:p>
          <a:p>
            <a:endParaRPr lang="en-US" sz="2400" dirty="0">
              <a:solidFill>
                <a:schemeClr val="bg1"/>
              </a:solidFill>
              <a:latin typeface="Cambria"/>
              <a:cs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err="1" smtClean="0">
                <a:solidFill>
                  <a:srgbClr val="FDFD00"/>
                </a:solidFill>
                <a:latin typeface="Cambria"/>
                <a:cs typeface="Cambria"/>
              </a:rPr>
              <a:t>Bitcoin</a:t>
            </a:r>
            <a:r>
              <a:rPr lang="en-US" b="1" dirty="0" smtClean="0">
                <a:solidFill>
                  <a:srgbClr val="FDFD00"/>
                </a:solidFill>
                <a:latin typeface="Cambria"/>
                <a:cs typeface="Cambria"/>
              </a:rPr>
              <a:t> Mining Gap.</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sz="2800" dirty="0"/>
              <a:t>Without a block reward, after a block is found where all the available transactions were made part of the block, there is zero expected reward, but non-zero electricity cost, making it unprofitable for the miner to mine.</a:t>
            </a:r>
          </a:p>
          <a:p>
            <a:endParaRPr lang="en-US" sz="2800" dirty="0"/>
          </a:p>
          <a:p>
            <a:r>
              <a:rPr lang="en-US" sz="2800" dirty="0"/>
              <a:t>So when gaps exists between mining blocks, miners would not mine until the point they can justify that there are enough transactions that would pay them the transaction fee which would cover the cost of electricity and earn profits.</a:t>
            </a:r>
          </a:p>
          <a:p>
            <a:pPr marL="0" indent="0">
              <a:buNone/>
            </a:pPr>
            <a:endParaRPr lang="en-US" sz="2800" dirty="0"/>
          </a:p>
          <a:p>
            <a:r>
              <a:rPr lang="en-US" sz="2800" dirty="0"/>
              <a:t>The mining gaps result in lowering the overall hash power of the network. This makes it easier for a malicious miner to fork.</a:t>
            </a:r>
          </a:p>
          <a:p>
            <a:endParaRPr lang="en-US" sz="2800" dirty="0"/>
          </a:p>
          <a:p>
            <a:r>
              <a:rPr lang="en-US" sz="2800" dirty="0"/>
              <a:t>During mining gaps turning the rigs on and off is quite infeasible too , thereby encouraging miners to deviate from the default protocol. </a:t>
            </a:r>
          </a:p>
          <a:p>
            <a:pPr>
              <a:lnSpc>
                <a:spcPct val="90000"/>
              </a:lnSpc>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10</a:t>
            </a:fld>
            <a:endParaRPr lang="en-US"/>
          </a:p>
        </p:txBody>
      </p:sp>
    </p:spTree>
    <p:extLst>
      <p:ext uri="{BB962C8B-B14F-4D97-AF65-F5344CB8AC3E}">
        <p14:creationId xmlns:p14="http://schemas.microsoft.com/office/powerpoint/2010/main" val="11129747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err="1" smtClean="0">
                <a:solidFill>
                  <a:srgbClr val="FDFD00"/>
                </a:solidFill>
                <a:latin typeface="Cambria"/>
                <a:cs typeface="Cambria"/>
              </a:rPr>
              <a:t>Bitcoin</a:t>
            </a:r>
            <a:r>
              <a:rPr lang="en-US" b="1" dirty="0" smtClean="0">
                <a:solidFill>
                  <a:srgbClr val="FDFD00"/>
                </a:solidFill>
                <a:latin typeface="Cambria"/>
                <a:cs typeface="Cambria"/>
              </a:rPr>
              <a:t> Mining Gap.</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800" dirty="0" smtClean="0"/>
              <a:t> </a:t>
            </a:r>
            <a:endParaRPr lang="en-US" sz="2800" dirty="0"/>
          </a:p>
          <a:p>
            <a:pPr>
              <a:lnSpc>
                <a:spcPct val="90000"/>
              </a:lnSpc>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11</a:t>
            </a:fld>
            <a:endParaRPr lang="en-US"/>
          </a:p>
        </p:txBody>
      </p:sp>
      <p:pic>
        <p:nvPicPr>
          <p:cNvPr id="6" name="Picture 5"/>
          <p:cNvPicPr>
            <a:picLocks noChangeAspect="1"/>
          </p:cNvPicPr>
          <p:nvPr/>
        </p:nvPicPr>
        <p:blipFill>
          <a:blip r:embed="rId4"/>
          <a:stretch>
            <a:fillRect/>
          </a:stretch>
        </p:blipFill>
        <p:spPr>
          <a:xfrm>
            <a:off x="971550" y="1871662"/>
            <a:ext cx="7200900" cy="3114675"/>
          </a:xfrm>
          <a:prstGeom prst="rect">
            <a:avLst/>
          </a:prstGeom>
        </p:spPr>
      </p:pic>
    </p:spTree>
    <p:extLst>
      <p:ext uri="{BB962C8B-B14F-4D97-AF65-F5344CB8AC3E}">
        <p14:creationId xmlns:p14="http://schemas.microsoft.com/office/powerpoint/2010/main" val="3734314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solidFill>
                  <a:srgbClr val="FDFD00"/>
                </a:solidFill>
                <a:latin typeface="Cambria"/>
                <a:cs typeface="Cambria"/>
              </a:rPr>
              <a:t>RESEARCH CONTRIBUTIONS.</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pPr>
              <a:lnSpc>
                <a:spcPct val="90000"/>
              </a:lnSpc>
            </a:pPr>
            <a:r>
              <a:rPr lang="en-US" sz="3300" b="1" dirty="0" smtClean="0">
                <a:latin typeface="Cambria" panose="02040503050406030204" pitchFamily="18" charset="0"/>
                <a:cs typeface="Cambria"/>
              </a:rPr>
              <a:t>Mining strategy simulator:</a:t>
            </a:r>
          </a:p>
          <a:p>
            <a:pPr marL="0" indent="0">
              <a:lnSpc>
                <a:spcPct val="90000"/>
              </a:lnSpc>
              <a:buNone/>
            </a:pPr>
            <a:endParaRPr lang="en-US" sz="3300" dirty="0" smtClean="0">
              <a:latin typeface="Cambria" panose="02040503050406030204" pitchFamily="18" charset="0"/>
              <a:cs typeface="Cambria"/>
            </a:endParaRPr>
          </a:p>
          <a:p>
            <a:pPr marL="514350" indent="-514350">
              <a:lnSpc>
                <a:spcPct val="90000"/>
              </a:lnSpc>
              <a:buFont typeface="+mj-lt"/>
              <a:buAutoNum type="alphaLcPeriod"/>
            </a:pPr>
            <a:r>
              <a:rPr lang="en-US" sz="2800" dirty="0" smtClean="0"/>
              <a:t>Miners </a:t>
            </a:r>
            <a:r>
              <a:rPr lang="en-US" sz="2800" dirty="0"/>
              <a:t>in simulation learn over time which strategies are successful using no-regret learning </a:t>
            </a:r>
            <a:r>
              <a:rPr lang="en-US" sz="2800" dirty="0" smtClean="0"/>
              <a:t>algorithms.</a:t>
            </a:r>
          </a:p>
          <a:p>
            <a:pPr marL="514350" indent="-514350">
              <a:lnSpc>
                <a:spcPct val="90000"/>
              </a:lnSpc>
              <a:buFont typeface="+mj-lt"/>
              <a:buAutoNum type="alphaLcPeriod"/>
            </a:pPr>
            <a:r>
              <a:rPr lang="en-US" sz="2800" dirty="0" smtClean="0"/>
              <a:t>Strategies </a:t>
            </a:r>
            <a:r>
              <a:rPr lang="en-US" sz="2800" dirty="0"/>
              <a:t>are developed around three questions:</a:t>
            </a:r>
          </a:p>
          <a:p>
            <a:pPr lvl="1"/>
            <a:r>
              <a:rPr lang="en-US" sz="2400" dirty="0"/>
              <a:t>Which block to extend.</a:t>
            </a:r>
          </a:p>
          <a:p>
            <a:pPr lvl="1"/>
            <a:r>
              <a:rPr lang="en-US" sz="2400" dirty="0"/>
              <a:t>How much of the outstanding transactions to include in the block.</a:t>
            </a:r>
          </a:p>
          <a:p>
            <a:pPr lvl="1"/>
            <a:r>
              <a:rPr lang="en-US" sz="2400" dirty="0"/>
              <a:t>When to publish found blocks. </a:t>
            </a:r>
          </a:p>
          <a:p>
            <a:pPr marL="514350" lvl="0" indent="-514350">
              <a:buAutoNum type="alphaLcPeriod" startAt="3"/>
            </a:pPr>
            <a:r>
              <a:rPr lang="en-US" sz="2800" dirty="0" smtClean="0"/>
              <a:t>Simulator allowed </a:t>
            </a:r>
            <a:r>
              <a:rPr lang="en-US" sz="2800" dirty="0"/>
              <a:t>modeling different numbers of miners, hash power distributions, network latencies, and reward schemes. </a:t>
            </a:r>
            <a:endParaRPr lang="en-US" sz="2800" dirty="0" smtClean="0"/>
          </a:p>
          <a:p>
            <a:pPr marL="514350" indent="-514350">
              <a:lnSpc>
                <a:spcPct val="90000"/>
              </a:lnSpc>
              <a:buFont typeface="+mj-lt"/>
              <a:buAutoNum type="alphaLcPeriod"/>
            </a:pPr>
            <a:endParaRPr lang="en-US" sz="2800" dirty="0" smtClean="0"/>
          </a:p>
          <a:p>
            <a:r>
              <a:rPr lang="en-US" sz="2800" b="1" dirty="0" smtClean="0"/>
              <a:t>Research on Deviant Mining Strategies.</a:t>
            </a:r>
            <a:endParaRPr lang="en-US" sz="2800" b="1" dirty="0"/>
          </a:p>
          <a:p>
            <a:endParaRPr lang="en-US" sz="2800" dirty="0"/>
          </a:p>
          <a:p>
            <a:pPr>
              <a:lnSpc>
                <a:spcPct val="90000"/>
              </a:lnSpc>
            </a:pPr>
            <a:endParaRPr lang="en-US" sz="2800" dirty="0"/>
          </a:p>
          <a:p>
            <a:pPr>
              <a:lnSpc>
                <a:spcPct val="90000"/>
              </a:lnSpc>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12</a:t>
            </a:fld>
            <a:endParaRPr lang="en-US"/>
          </a:p>
        </p:txBody>
      </p:sp>
    </p:spTree>
    <p:extLst>
      <p:ext uri="{BB962C8B-B14F-4D97-AF65-F5344CB8AC3E}">
        <p14:creationId xmlns:p14="http://schemas.microsoft.com/office/powerpoint/2010/main" val="37952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smtClean="0">
                <a:solidFill>
                  <a:srgbClr val="FDFD00"/>
                </a:solidFill>
                <a:latin typeface="Cambria"/>
                <a:cs typeface="Cambria"/>
              </a:rPr>
              <a:t>Deviant mining strategy-1.</a:t>
            </a:r>
            <a:br>
              <a:rPr lang="en-US" b="1" dirty="0" smtClean="0">
                <a:solidFill>
                  <a:srgbClr val="FDFD00"/>
                </a:solidFill>
                <a:latin typeface="Cambria"/>
                <a:cs typeface="Cambria"/>
              </a:rPr>
            </a:br>
            <a:r>
              <a:rPr lang="en-US" b="1" dirty="0" smtClean="0">
                <a:solidFill>
                  <a:srgbClr val="FDFD00"/>
                </a:solidFill>
                <a:latin typeface="Cambria"/>
                <a:cs typeface="Cambria"/>
              </a:rPr>
              <a:t>One block Fork</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a:lnSpc>
                <a:spcPct val="90000"/>
              </a:lnSpc>
            </a:pPr>
            <a:r>
              <a:rPr lang="en-US" sz="2800" dirty="0" smtClean="0"/>
              <a:t>Rational </a:t>
            </a:r>
            <a:r>
              <a:rPr lang="en-US" sz="2800" dirty="0"/>
              <a:t>miners will mine on top of the block with the largest transaction pool</a:t>
            </a:r>
            <a:r>
              <a:rPr lang="en-US" sz="2800" dirty="0" smtClean="0"/>
              <a:t>.</a:t>
            </a:r>
          </a:p>
          <a:p>
            <a:pPr>
              <a:lnSpc>
                <a:spcPct val="90000"/>
              </a:lnSpc>
            </a:pPr>
            <a:r>
              <a:rPr lang="en-US" sz="2800" dirty="0" smtClean="0"/>
              <a:t>In this case B.</a:t>
            </a:r>
          </a:p>
          <a:p>
            <a:pPr>
              <a:lnSpc>
                <a:spcPct val="90000"/>
              </a:lnSpc>
            </a:pPr>
            <a:r>
              <a:rPr lang="en-US" sz="2800" dirty="0"/>
              <a:t>This happens in the 1 block fork.</a:t>
            </a:r>
          </a:p>
          <a:p>
            <a:pPr>
              <a:lnSpc>
                <a:spcPct val="90000"/>
              </a:lnSpc>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13</a:t>
            </a:fld>
            <a:endParaRPr lang="en-US"/>
          </a:p>
        </p:txBody>
      </p:sp>
      <p:pic>
        <p:nvPicPr>
          <p:cNvPr id="5" name="Picture 4"/>
          <p:cNvPicPr/>
          <p:nvPr/>
        </p:nvPicPr>
        <p:blipFill>
          <a:blip r:embed="rId2"/>
          <a:stretch>
            <a:fillRect/>
          </a:stretch>
        </p:blipFill>
        <p:spPr>
          <a:xfrm>
            <a:off x="533400" y="4137343"/>
            <a:ext cx="6705600" cy="1988820"/>
          </a:xfrm>
          <a:prstGeom prst="rect">
            <a:avLst/>
          </a:prstGeom>
        </p:spPr>
      </p:pic>
    </p:spTree>
    <p:extLst>
      <p:ext uri="{BB962C8B-B14F-4D97-AF65-F5344CB8AC3E}">
        <p14:creationId xmlns:p14="http://schemas.microsoft.com/office/powerpoint/2010/main" val="145516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smtClean="0">
                <a:solidFill>
                  <a:srgbClr val="FDFD00"/>
                </a:solidFill>
                <a:latin typeface="Cambria"/>
                <a:cs typeface="Cambria"/>
              </a:rPr>
              <a:t>Deviant mining strategy-2.</a:t>
            </a:r>
            <a:br>
              <a:rPr lang="en-US" b="1" dirty="0" smtClean="0">
                <a:solidFill>
                  <a:srgbClr val="FDFD00"/>
                </a:solidFill>
                <a:latin typeface="Cambria"/>
                <a:cs typeface="Cambria"/>
              </a:rPr>
            </a:br>
            <a:r>
              <a:rPr lang="en-US" b="1" dirty="0" smtClean="0">
                <a:solidFill>
                  <a:srgbClr val="FDFD00"/>
                </a:solidFill>
                <a:latin typeface="Cambria"/>
                <a:cs typeface="Cambria"/>
              </a:rPr>
              <a:t>Undercutting</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a:lnSpc>
                <a:spcPct val="90000"/>
              </a:lnSpc>
            </a:pPr>
            <a:r>
              <a:rPr lang="en-US" sz="2000" dirty="0" smtClean="0"/>
              <a:t>1 block fork transitions to undercutting strategy.</a:t>
            </a:r>
          </a:p>
          <a:p>
            <a:pPr>
              <a:lnSpc>
                <a:spcPct val="90000"/>
              </a:lnSpc>
            </a:pPr>
            <a:endParaRPr lang="en-US" sz="2000" dirty="0"/>
          </a:p>
          <a:p>
            <a:pPr>
              <a:lnSpc>
                <a:spcPct val="90000"/>
              </a:lnSpc>
            </a:pPr>
            <a:r>
              <a:rPr lang="en-US" sz="2000" dirty="0" smtClean="0">
                <a:latin typeface="Cambria" panose="02040503050406030204" pitchFamily="18" charset="0"/>
                <a:cs typeface="Cambria"/>
              </a:rPr>
              <a:t>Miners will fork the head of the chain.</a:t>
            </a:r>
          </a:p>
          <a:p>
            <a:pPr>
              <a:lnSpc>
                <a:spcPct val="90000"/>
              </a:lnSpc>
            </a:pPr>
            <a:endParaRPr lang="en-US" sz="2000" dirty="0" smtClean="0">
              <a:latin typeface="Cambria" panose="02040503050406030204" pitchFamily="18" charset="0"/>
              <a:cs typeface="Cambria"/>
            </a:endParaRPr>
          </a:p>
          <a:p>
            <a:pPr lvl="0">
              <a:lnSpc>
                <a:spcPct val="90000"/>
              </a:lnSpc>
            </a:pPr>
            <a:r>
              <a:rPr lang="en-US" sz="2000" dirty="0"/>
              <a:t>A non-equilibrium happens with increasingly aggressive undercutting</a:t>
            </a:r>
            <a:r>
              <a:rPr lang="en-US" sz="2000" dirty="0" smtClean="0"/>
              <a:t>.</a:t>
            </a:r>
          </a:p>
          <a:p>
            <a:pPr lvl="0">
              <a:lnSpc>
                <a:spcPct val="90000"/>
              </a:lnSpc>
            </a:pPr>
            <a:endParaRPr lang="en-US" sz="2000" dirty="0"/>
          </a:p>
          <a:p>
            <a:pPr>
              <a:lnSpc>
                <a:spcPct val="90000"/>
              </a:lnSpc>
            </a:pPr>
            <a:r>
              <a:rPr lang="en-US" sz="2000" dirty="0" smtClean="0">
                <a:latin typeface="Cambria" panose="02040503050406030204" pitchFamily="18" charset="0"/>
                <a:cs typeface="Cambria"/>
              </a:rPr>
              <a:t>Transactions are left unclaimed to incentivize selfish miners.</a:t>
            </a:r>
          </a:p>
          <a:p>
            <a:pPr>
              <a:lnSpc>
                <a:spcPct val="90000"/>
              </a:lnSpc>
            </a:pPr>
            <a:endParaRPr lang="en-US" sz="2000" dirty="0" smtClean="0">
              <a:latin typeface="Cambria" panose="02040503050406030204" pitchFamily="18" charset="0"/>
              <a:cs typeface="Cambria"/>
            </a:endParaRPr>
          </a:p>
          <a:p>
            <a:pPr>
              <a:lnSpc>
                <a:spcPct val="90000"/>
              </a:lnSpc>
            </a:pPr>
            <a:r>
              <a:rPr lang="en-US" sz="2000" dirty="0"/>
              <a:t>Equilibrium is attained where miners include only a fraction of available transactions into their blocks</a:t>
            </a:r>
            <a:endParaRPr lang="en-US" sz="20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14</a:t>
            </a:fld>
            <a:endParaRPr lang="en-US"/>
          </a:p>
        </p:txBody>
      </p:sp>
      <p:pic>
        <p:nvPicPr>
          <p:cNvPr id="6" name="Picture 5"/>
          <p:cNvPicPr/>
          <p:nvPr/>
        </p:nvPicPr>
        <p:blipFill>
          <a:blip r:embed="rId2"/>
          <a:stretch>
            <a:fillRect/>
          </a:stretch>
        </p:blipFill>
        <p:spPr>
          <a:xfrm>
            <a:off x="990600" y="4724400"/>
            <a:ext cx="5943600" cy="1814512"/>
          </a:xfrm>
          <a:prstGeom prst="rect">
            <a:avLst/>
          </a:prstGeom>
        </p:spPr>
      </p:pic>
    </p:spTree>
    <p:extLst>
      <p:ext uri="{BB962C8B-B14F-4D97-AF65-F5344CB8AC3E}">
        <p14:creationId xmlns:p14="http://schemas.microsoft.com/office/powerpoint/2010/main" val="15480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smtClean="0">
                <a:solidFill>
                  <a:srgbClr val="FDFD00"/>
                </a:solidFill>
                <a:latin typeface="Cambria"/>
                <a:cs typeface="Cambria"/>
              </a:rPr>
              <a:t>Deviant mining strategy-3</a:t>
            </a:r>
            <a:br>
              <a:rPr lang="en-US" b="1" dirty="0" smtClean="0">
                <a:solidFill>
                  <a:srgbClr val="FDFD00"/>
                </a:solidFill>
                <a:latin typeface="Cambria"/>
                <a:cs typeface="Cambria"/>
              </a:rPr>
            </a:br>
            <a:r>
              <a:rPr lang="en-US" b="1" dirty="0" smtClean="0">
                <a:solidFill>
                  <a:srgbClr val="FDFD00"/>
                </a:solidFill>
                <a:latin typeface="Cambria"/>
                <a:cs typeface="Cambria"/>
              </a:rPr>
              <a:t>Selfish Mining Revisited</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a:lnSpc>
                <a:spcPct val="90000"/>
              </a:lnSpc>
            </a:pPr>
            <a:r>
              <a:rPr lang="en-US" sz="2800" dirty="0"/>
              <a:t>Selfish mining performs slightly better in the transaction fee model</a:t>
            </a:r>
            <a:r>
              <a:rPr lang="en-US" sz="2800" b="1" dirty="0" smtClean="0"/>
              <a:t>.</a:t>
            </a:r>
          </a:p>
          <a:p>
            <a:r>
              <a:rPr lang="en-US" sz="2800" dirty="0"/>
              <a:t>S</a:t>
            </a:r>
            <a:r>
              <a:rPr lang="en-US" sz="2800" dirty="0" smtClean="0"/>
              <a:t>elfish </a:t>
            </a:r>
            <a:r>
              <a:rPr lang="en-US" sz="2800" dirty="0"/>
              <a:t>miners can make the decision whether to hide their block based on the value of the </a:t>
            </a:r>
            <a:r>
              <a:rPr lang="en-US" sz="2800" dirty="0" smtClean="0"/>
              <a:t>transactions in the block</a:t>
            </a:r>
            <a:r>
              <a:rPr lang="en-US" sz="2800" dirty="0"/>
              <a:t>. </a:t>
            </a:r>
            <a:endParaRPr lang="en-US" sz="2800" dirty="0" smtClean="0"/>
          </a:p>
          <a:p>
            <a:r>
              <a:rPr lang="en-US" sz="2800" dirty="0" smtClean="0"/>
              <a:t>This </a:t>
            </a:r>
            <a:r>
              <a:rPr lang="en-US" sz="2800" dirty="0"/>
              <a:t>improved selfish mining strictly and always outperforms both default mining and traditional selfish mining.</a:t>
            </a:r>
          </a:p>
          <a:p>
            <a:pPr>
              <a:lnSpc>
                <a:spcPct val="90000"/>
              </a:lnSpc>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15</a:t>
            </a:fld>
            <a:endParaRPr lang="en-US"/>
          </a:p>
        </p:txBody>
      </p:sp>
    </p:spTree>
    <p:extLst>
      <p:ext uri="{BB962C8B-B14F-4D97-AF65-F5344CB8AC3E}">
        <p14:creationId xmlns:p14="http://schemas.microsoft.com/office/powerpoint/2010/main" val="3688077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Deviant mining behavior phases</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nSpc>
                <a:spcPct val="90000"/>
              </a:lnSpc>
              <a:buNone/>
            </a:pPr>
            <a:r>
              <a:rPr lang="en-US" sz="2400" b="1" dirty="0" smtClean="0">
                <a:latin typeface="Cambria" panose="02040503050406030204" pitchFamily="18" charset="0"/>
                <a:cs typeface="Cambria"/>
              </a:rPr>
              <a:t>PHASE ONE</a:t>
            </a:r>
            <a:r>
              <a:rPr lang="en-US" sz="2400" dirty="0" smtClean="0">
                <a:latin typeface="Cambria" panose="02040503050406030204" pitchFamily="18" charset="0"/>
                <a:cs typeface="Cambria"/>
              </a:rPr>
              <a:t>: Petty compliant</a:t>
            </a:r>
          </a:p>
          <a:p>
            <a:r>
              <a:rPr lang="en-US" sz="2400" dirty="0" smtClean="0"/>
              <a:t>Miners incentivize by </a:t>
            </a:r>
            <a:r>
              <a:rPr lang="en-US" sz="2400" dirty="0"/>
              <a:t>mining on the block that leaves the most transactions fees unclaimed. </a:t>
            </a:r>
          </a:p>
          <a:p>
            <a:pPr>
              <a:lnSpc>
                <a:spcPct val="90000"/>
              </a:lnSpc>
            </a:pPr>
            <a:endParaRPr lang="en-US" sz="2400" dirty="0" smtClean="0">
              <a:latin typeface="Cambria" panose="02040503050406030204" pitchFamily="18" charset="0"/>
              <a:cs typeface="Cambria"/>
            </a:endParaRPr>
          </a:p>
          <a:p>
            <a:pPr marL="0" indent="0">
              <a:lnSpc>
                <a:spcPct val="90000"/>
              </a:lnSpc>
              <a:buNone/>
            </a:pPr>
            <a:r>
              <a:rPr lang="en-US" sz="2400" b="1" dirty="0">
                <a:latin typeface="Cambria" panose="02040503050406030204" pitchFamily="18" charset="0"/>
                <a:cs typeface="Cambria"/>
              </a:rPr>
              <a:t>PHASE </a:t>
            </a:r>
            <a:r>
              <a:rPr lang="en-US" sz="2400" b="1" dirty="0" smtClean="0">
                <a:latin typeface="Cambria" panose="02040503050406030204" pitchFamily="18" charset="0"/>
                <a:cs typeface="Cambria"/>
              </a:rPr>
              <a:t>TWO</a:t>
            </a:r>
            <a:r>
              <a:rPr lang="en-US" sz="2400" dirty="0" smtClean="0">
                <a:latin typeface="Cambria" panose="02040503050406030204" pitchFamily="18" charset="0"/>
                <a:cs typeface="Cambria"/>
              </a:rPr>
              <a:t>:  Lazy Undercutting.</a:t>
            </a:r>
          </a:p>
          <a:p>
            <a:pPr>
              <a:lnSpc>
                <a:spcPct val="90000"/>
              </a:lnSpc>
            </a:pPr>
            <a:r>
              <a:rPr lang="en-US" sz="2400" dirty="0"/>
              <a:t>Once some fraction of miners is petty compliant, other miners </a:t>
            </a:r>
            <a:r>
              <a:rPr lang="en-US" sz="2400" dirty="0" smtClean="0"/>
              <a:t>make </a:t>
            </a:r>
            <a:r>
              <a:rPr lang="en-US" sz="2400" dirty="0"/>
              <a:t>profit by intentionally forking the chain</a:t>
            </a:r>
            <a:r>
              <a:rPr lang="en-US" sz="2400" dirty="0" smtClean="0"/>
              <a:t>.</a:t>
            </a:r>
          </a:p>
          <a:p>
            <a:pPr>
              <a:lnSpc>
                <a:spcPct val="90000"/>
              </a:lnSpc>
            </a:pPr>
            <a:r>
              <a:rPr lang="en-US" sz="2400" dirty="0"/>
              <a:t>Forks the </a:t>
            </a:r>
            <a:r>
              <a:rPr lang="en-US" sz="2400" dirty="0" err="1"/>
              <a:t>blockchain</a:t>
            </a:r>
            <a:r>
              <a:rPr lang="en-US" sz="2400" dirty="0"/>
              <a:t> if the head block is more valuable than the unclaimed transaction fees it leaves behind</a:t>
            </a:r>
            <a:r>
              <a:rPr lang="en-US" sz="2400" dirty="0" smtClean="0"/>
              <a:t>.</a:t>
            </a:r>
          </a:p>
          <a:p>
            <a:r>
              <a:rPr lang="en-US" sz="2400" dirty="0"/>
              <a:t>Only takes half of the possible transaction fees to prevent other lazy </a:t>
            </a:r>
            <a:r>
              <a:rPr lang="en-US" sz="2400" dirty="0" err="1"/>
              <a:t>forkers</a:t>
            </a:r>
            <a:r>
              <a:rPr lang="en-US" sz="2400" dirty="0"/>
              <a:t> from forking their block.</a:t>
            </a:r>
          </a:p>
          <a:p>
            <a:r>
              <a:rPr lang="en-US" sz="2400" dirty="0"/>
              <a:t> </a:t>
            </a:r>
          </a:p>
          <a:p>
            <a:pPr>
              <a:lnSpc>
                <a:spcPct val="90000"/>
              </a:lnSpc>
            </a:pPr>
            <a:endParaRPr lang="en-US" sz="2400" dirty="0"/>
          </a:p>
          <a:p>
            <a:pPr>
              <a:lnSpc>
                <a:spcPct val="90000"/>
              </a:lnSpc>
            </a:pPr>
            <a:endParaRPr lang="en-US" sz="2800" dirty="0" smtClean="0"/>
          </a:p>
          <a:p>
            <a:pPr marL="0" indent="0">
              <a:lnSpc>
                <a:spcPct val="90000"/>
              </a:lnSpc>
              <a:buNone/>
            </a:pPr>
            <a:endParaRPr lang="en-US" sz="2800" dirty="0"/>
          </a:p>
          <a:p>
            <a:pPr marL="0" indent="0">
              <a:lnSpc>
                <a:spcPct val="90000"/>
              </a:lnSpc>
              <a:buNone/>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16</a:t>
            </a:fld>
            <a:endParaRPr lang="en-US"/>
          </a:p>
        </p:txBody>
      </p:sp>
    </p:spTree>
    <p:extLst>
      <p:ext uri="{BB962C8B-B14F-4D97-AF65-F5344CB8AC3E}">
        <p14:creationId xmlns:p14="http://schemas.microsoft.com/office/powerpoint/2010/main" val="1650074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Deviant mining behavior phases</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nSpc>
                <a:spcPct val="90000"/>
              </a:lnSpc>
              <a:buNone/>
            </a:pPr>
            <a:r>
              <a:rPr lang="en-US" sz="2400" b="1" dirty="0" smtClean="0">
                <a:latin typeface="Cambria" panose="02040503050406030204" pitchFamily="18" charset="0"/>
                <a:cs typeface="Cambria"/>
              </a:rPr>
              <a:t>PHASE THREE</a:t>
            </a:r>
            <a:r>
              <a:rPr lang="en-US" sz="2400" dirty="0" smtClean="0">
                <a:latin typeface="Cambria" panose="02040503050406030204" pitchFamily="18" charset="0"/>
                <a:cs typeface="Cambria"/>
              </a:rPr>
              <a:t>: </a:t>
            </a:r>
            <a:r>
              <a:rPr lang="en-US" sz="2400" b="1" dirty="0" smtClean="0">
                <a:latin typeface="Cambria" panose="02040503050406030204" pitchFamily="18" charset="0"/>
                <a:cs typeface="Cambria"/>
              </a:rPr>
              <a:t>Aggressive</a:t>
            </a:r>
            <a:r>
              <a:rPr lang="en-US" sz="2400" dirty="0" smtClean="0">
                <a:latin typeface="Cambria" panose="02040503050406030204" pitchFamily="18" charset="0"/>
                <a:cs typeface="Cambria"/>
              </a:rPr>
              <a:t> </a:t>
            </a:r>
            <a:r>
              <a:rPr lang="en-US" sz="2400" b="1" dirty="0" smtClean="0">
                <a:latin typeface="Cambria" panose="02040503050406030204" pitchFamily="18" charset="0"/>
                <a:cs typeface="Cambria"/>
              </a:rPr>
              <a:t>Undercutting.</a:t>
            </a:r>
          </a:p>
          <a:p>
            <a:endParaRPr lang="en-US" sz="2400" dirty="0" smtClean="0"/>
          </a:p>
          <a:p>
            <a:r>
              <a:rPr lang="en-US" sz="2400" dirty="0" smtClean="0"/>
              <a:t>Aggressively </a:t>
            </a:r>
            <a:r>
              <a:rPr lang="en-US" sz="2400" dirty="0"/>
              <a:t>optimize the tradeoff between </a:t>
            </a:r>
            <a:endParaRPr lang="en-US" sz="2400" dirty="0" smtClean="0"/>
          </a:p>
          <a:p>
            <a:pPr marL="0" indent="0">
              <a:buNone/>
            </a:pPr>
            <a:r>
              <a:rPr lang="en-US" sz="2400" dirty="0"/>
              <a:t>	</a:t>
            </a:r>
            <a:r>
              <a:rPr lang="en-US" sz="2400" dirty="0" smtClean="0"/>
              <a:t>-Maximizing </a:t>
            </a:r>
            <a:r>
              <a:rPr lang="en-US" sz="2400" dirty="0"/>
              <a:t>the transaction fees included in blocks they mine </a:t>
            </a:r>
            <a:endParaRPr lang="en-US" sz="2400" dirty="0" smtClean="0"/>
          </a:p>
          <a:p>
            <a:pPr marL="0" indent="0">
              <a:buNone/>
            </a:pPr>
            <a:r>
              <a:rPr lang="en-US" sz="2400" dirty="0"/>
              <a:t>	</a:t>
            </a:r>
            <a:r>
              <a:rPr lang="en-US" sz="2400" dirty="0" smtClean="0"/>
              <a:t>-Minimizing </a:t>
            </a:r>
            <a:r>
              <a:rPr lang="en-US" sz="2400" dirty="0"/>
              <a:t>the chance that their block will be undercut by other miners in the system.</a:t>
            </a:r>
          </a:p>
          <a:p>
            <a:pPr>
              <a:lnSpc>
                <a:spcPct val="90000"/>
              </a:lnSpc>
            </a:pPr>
            <a:endParaRPr lang="en-US" sz="2400" dirty="0" smtClean="0">
              <a:latin typeface="Cambria" panose="02040503050406030204" pitchFamily="18" charset="0"/>
              <a:cs typeface="Cambria"/>
            </a:endParaRPr>
          </a:p>
          <a:p>
            <a:pPr marL="0" indent="0">
              <a:buNone/>
            </a:pPr>
            <a:endParaRPr lang="en-US" sz="2400" dirty="0"/>
          </a:p>
          <a:p>
            <a:pPr>
              <a:lnSpc>
                <a:spcPct val="90000"/>
              </a:lnSpc>
            </a:pPr>
            <a:endParaRPr lang="en-US" sz="2400" dirty="0"/>
          </a:p>
          <a:p>
            <a:pPr>
              <a:lnSpc>
                <a:spcPct val="90000"/>
              </a:lnSpc>
            </a:pPr>
            <a:endParaRPr lang="en-US" sz="2800" dirty="0" smtClean="0"/>
          </a:p>
          <a:p>
            <a:pPr marL="0" indent="0">
              <a:lnSpc>
                <a:spcPct val="90000"/>
              </a:lnSpc>
              <a:buNone/>
            </a:pPr>
            <a:endParaRPr lang="en-US" sz="2800" dirty="0"/>
          </a:p>
          <a:p>
            <a:pPr marL="0" indent="0">
              <a:lnSpc>
                <a:spcPct val="90000"/>
              </a:lnSpc>
              <a:buNone/>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17</a:t>
            </a:fld>
            <a:endParaRPr lang="en-US"/>
          </a:p>
        </p:txBody>
      </p:sp>
    </p:spTree>
    <p:extLst>
      <p:ext uri="{BB962C8B-B14F-4D97-AF65-F5344CB8AC3E}">
        <p14:creationId xmlns:p14="http://schemas.microsoft.com/office/powerpoint/2010/main" val="3662156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solidFill>
                  <a:srgbClr val="FDFD00"/>
                </a:solidFill>
                <a:latin typeface="Cambria"/>
                <a:cs typeface="Cambria"/>
              </a:rPr>
              <a:t>Undercutting Equilibrium.</a:t>
            </a:r>
            <a:endParaRPr lang="en-US" b="1" dirty="0">
              <a:solidFill>
                <a:srgbClr val="FDFD00"/>
              </a:solidFill>
              <a:latin typeface="Cambria"/>
              <a:cs typeface="Cambria"/>
            </a:endParaRPr>
          </a:p>
        </p:txBody>
      </p:sp>
      <p:pic>
        <p:nvPicPr>
          <p:cNvPr id="5" name="Content Placeholder 4"/>
          <p:cNvPicPr>
            <a:picLocks noGrp="1" noChangeAspect="1"/>
          </p:cNvPicPr>
          <p:nvPr>
            <p:ph idx="1"/>
          </p:nvPr>
        </p:nvPicPr>
        <p:blipFill>
          <a:blip r:embed="rId2"/>
          <a:stretch>
            <a:fillRect/>
          </a:stretch>
        </p:blipFill>
        <p:spPr>
          <a:xfrm>
            <a:off x="614362" y="1496219"/>
            <a:ext cx="7915275" cy="4505325"/>
          </a:xfrm>
          <a:prstGeom prst="rect">
            <a:avLst/>
          </a:prstGeom>
        </p:spPr>
      </p:pic>
      <p:sp>
        <p:nvSpPr>
          <p:cNvPr id="4" name="Slide Number Placeholder 3"/>
          <p:cNvSpPr>
            <a:spLocks noGrp="1"/>
          </p:cNvSpPr>
          <p:nvPr>
            <p:ph type="sldNum" sz="quarter" idx="12"/>
          </p:nvPr>
        </p:nvSpPr>
        <p:spPr/>
        <p:txBody>
          <a:bodyPr/>
          <a:lstStyle/>
          <a:p>
            <a:fld id="{A190160D-D81A-4A44-9898-5167360091BB}" type="slidenum">
              <a:rPr lang="en-US" smtClean="0"/>
              <a:pPr/>
              <a:t>18</a:t>
            </a:fld>
            <a:endParaRPr lang="en-US"/>
          </a:p>
        </p:txBody>
      </p:sp>
    </p:spTree>
    <p:extLst>
      <p:ext uri="{BB962C8B-B14F-4D97-AF65-F5344CB8AC3E}">
        <p14:creationId xmlns:p14="http://schemas.microsoft.com/office/powerpoint/2010/main" val="887326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a:solidFill>
                  <a:srgbClr val="FDFD00"/>
                </a:solidFill>
                <a:latin typeface="Cambria"/>
                <a:cs typeface="Cambria"/>
              </a:rPr>
              <a:t>Undercutting Equilibrium.</a:t>
            </a:r>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a:t>An equilibrium exists where all miners use the same undercutting strategy. </a:t>
            </a:r>
            <a:endParaRPr lang="en-US" sz="3600" dirty="0" smtClean="0"/>
          </a:p>
          <a:p>
            <a:r>
              <a:rPr lang="en-US" sz="3600" dirty="0" smtClean="0"/>
              <a:t>It </a:t>
            </a:r>
            <a:r>
              <a:rPr lang="en-US" sz="3600" dirty="0"/>
              <a:t>induces a growing backlog of transactions.</a:t>
            </a:r>
          </a:p>
          <a:p>
            <a:r>
              <a:rPr lang="en-US" sz="3600" dirty="0"/>
              <a:t>Even if 66% of miners remain </a:t>
            </a:r>
            <a:r>
              <a:rPr lang="en-US" sz="3600" dirty="0" smtClean="0"/>
              <a:t>honest, </a:t>
            </a:r>
            <a:r>
              <a:rPr lang="en-US" sz="3600" dirty="0"/>
              <a:t>undercutting is profitable.</a:t>
            </a:r>
          </a:p>
          <a:p>
            <a:endParaRPr lang="en-US" sz="3600" dirty="0"/>
          </a:p>
          <a:p>
            <a:pPr>
              <a:lnSpc>
                <a:spcPct val="90000"/>
              </a:lnSpc>
            </a:pPr>
            <a:endParaRPr lang="en-US" sz="2400" dirty="0" smtClean="0">
              <a:latin typeface="Cambria" panose="02040503050406030204" pitchFamily="18" charset="0"/>
              <a:cs typeface="Cambria"/>
            </a:endParaRPr>
          </a:p>
          <a:p>
            <a:pPr marL="0" indent="0">
              <a:buNone/>
            </a:pPr>
            <a:endParaRPr lang="en-US" sz="2400" dirty="0"/>
          </a:p>
          <a:p>
            <a:pPr>
              <a:lnSpc>
                <a:spcPct val="90000"/>
              </a:lnSpc>
            </a:pPr>
            <a:endParaRPr lang="en-US" sz="2400" dirty="0"/>
          </a:p>
          <a:p>
            <a:pPr>
              <a:lnSpc>
                <a:spcPct val="90000"/>
              </a:lnSpc>
            </a:pPr>
            <a:endParaRPr lang="en-US" sz="2800" dirty="0" smtClean="0"/>
          </a:p>
          <a:p>
            <a:pPr marL="0" indent="0">
              <a:lnSpc>
                <a:spcPct val="90000"/>
              </a:lnSpc>
              <a:buNone/>
            </a:pPr>
            <a:endParaRPr lang="en-US" sz="2800" dirty="0"/>
          </a:p>
          <a:p>
            <a:pPr marL="0" indent="0">
              <a:lnSpc>
                <a:spcPct val="90000"/>
              </a:lnSpc>
              <a:buNone/>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19</a:t>
            </a:fld>
            <a:endParaRPr lang="en-US"/>
          </a:p>
        </p:txBody>
      </p:sp>
    </p:spTree>
    <p:extLst>
      <p:ext uri="{BB962C8B-B14F-4D97-AF65-F5344CB8AC3E}">
        <p14:creationId xmlns:p14="http://schemas.microsoft.com/office/powerpoint/2010/main" val="4040409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solidFill>
                  <a:srgbClr val="FDFD00"/>
                </a:solidFill>
                <a:latin typeface="Cambria"/>
                <a:cs typeface="Cambria"/>
              </a:rPr>
              <a:t>AGENDA</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latin typeface="Cambria" panose="02040503050406030204" pitchFamily="18" charset="0"/>
                <a:cs typeface="Cambria"/>
              </a:rPr>
              <a:t>DUAL REWARDS IN BITCOIN.</a:t>
            </a:r>
          </a:p>
          <a:p>
            <a:r>
              <a:rPr lang="en-US" sz="2800" dirty="0" smtClean="0">
                <a:latin typeface="Cambria" panose="02040503050406030204" pitchFamily="18" charset="0"/>
                <a:cs typeface="Cambria"/>
              </a:rPr>
              <a:t>SECURITY THREAT IN BITCOIN.</a:t>
            </a:r>
          </a:p>
          <a:p>
            <a:r>
              <a:rPr lang="en-US" sz="2800" dirty="0" smtClean="0">
                <a:latin typeface="Cambria" panose="02040503050406030204" pitchFamily="18" charset="0"/>
                <a:cs typeface="Cambria"/>
              </a:rPr>
              <a:t>DEVIANT MINING STARETGIES</a:t>
            </a:r>
          </a:p>
          <a:p>
            <a:r>
              <a:rPr lang="en-US" sz="2800" dirty="0" smtClean="0">
                <a:latin typeface="Cambria" panose="02040503050406030204" pitchFamily="18" charset="0"/>
                <a:cs typeface="Cambria"/>
              </a:rPr>
              <a:t>MINING EQUILIBRIUM.</a:t>
            </a:r>
          </a:p>
          <a:p>
            <a:r>
              <a:rPr lang="en-US" sz="2800" dirty="0" smtClean="0">
                <a:latin typeface="Cambria" panose="02040503050406030204" pitchFamily="18" charset="0"/>
                <a:cs typeface="Cambria"/>
              </a:rPr>
              <a:t>FUTURE RESEARCH.</a:t>
            </a:r>
          </a:p>
          <a:p>
            <a:r>
              <a:rPr lang="en-US" sz="2800" dirty="0" smtClean="0">
                <a:latin typeface="Cambria" panose="02040503050406030204" pitchFamily="18" charset="0"/>
                <a:cs typeface="Cambria"/>
              </a:rPr>
              <a:t>LIMITATIONS.</a:t>
            </a:r>
          </a:p>
          <a:p>
            <a:endParaRPr lang="en-US" sz="2800" dirty="0" smtClean="0">
              <a:latin typeface="Cambria" panose="02040503050406030204" pitchFamily="18" charset="0"/>
              <a:cs typeface="Cambria"/>
            </a:endParaRPr>
          </a:p>
          <a:p>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2</a:t>
            </a:fld>
            <a:endParaRPr lang="en-US"/>
          </a:p>
        </p:txBody>
      </p:sp>
      <p:pic>
        <p:nvPicPr>
          <p:cNvPr id="5" name="Picture 4" descr="objective-market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586" y="3429000"/>
            <a:ext cx="3399023" cy="2549267"/>
          </a:xfrm>
          <a:prstGeom prst="rect">
            <a:avLst/>
          </a:prstGeom>
        </p:spPr>
      </p:pic>
    </p:spTree>
    <p:extLst>
      <p:ext uri="{BB962C8B-B14F-4D97-AF65-F5344CB8AC3E}">
        <p14:creationId xmlns:p14="http://schemas.microsoft.com/office/powerpoint/2010/main" val="245084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Research Results</a:t>
            </a:r>
            <a:endParaRPr lang="en-US" b="1" dirty="0">
              <a:solidFill>
                <a:srgbClr val="FDFD00"/>
              </a:solidFill>
              <a:latin typeface="Cambria"/>
              <a:cs typeface="Cambria"/>
            </a:endParaRPr>
          </a:p>
        </p:txBody>
      </p:sp>
      <p:sp>
        <p:nvSpPr>
          <p:cNvPr id="3" name="Content Placeholder 2"/>
          <p:cNvSpPr>
            <a:spLocks noGrp="1"/>
          </p:cNvSpPr>
          <p:nvPr>
            <p:ph idx="1"/>
          </p:nvPr>
        </p:nvSpPr>
        <p:spPr>
          <a:xfrm>
            <a:off x="0" y="1189716"/>
            <a:ext cx="9144000" cy="4936447"/>
          </a:xfrm>
        </p:spPr>
        <p:txBody>
          <a:bodyPr>
            <a:normAutofit/>
          </a:bodyPr>
          <a:lstStyle/>
          <a:p>
            <a:r>
              <a:rPr lang="en-US" sz="2400" dirty="0"/>
              <a:t>In the transaction fee model, selfish miners outperforms </a:t>
            </a:r>
            <a:r>
              <a:rPr lang="en-US" sz="2400" dirty="0" smtClean="0"/>
              <a:t>traditional </a:t>
            </a:r>
            <a:r>
              <a:rPr lang="en-US" sz="2400" dirty="0"/>
              <a:t>selfish mining.</a:t>
            </a:r>
          </a:p>
          <a:p>
            <a:pPr lvl="0"/>
            <a:r>
              <a:rPr lang="en-US" sz="2400" dirty="0"/>
              <a:t> In a block chain with constant forks caused by undercutting, an attacker's effective hash </a:t>
            </a:r>
            <a:r>
              <a:rPr lang="en-US" sz="2400" dirty="0" smtClean="0"/>
              <a:t>power is </a:t>
            </a:r>
            <a:r>
              <a:rPr lang="en-US" sz="2400" dirty="0"/>
              <a:t>magnified because he will always mine to </a:t>
            </a:r>
            <a:r>
              <a:rPr lang="en-US" sz="2400" dirty="0" smtClean="0"/>
              <a:t>extend </a:t>
            </a:r>
            <a:r>
              <a:rPr lang="en-US" sz="2400" dirty="0"/>
              <a:t>his own </a:t>
            </a:r>
            <a:r>
              <a:rPr lang="en-US" sz="2400" dirty="0" smtClean="0"/>
              <a:t>blocks.</a:t>
            </a:r>
          </a:p>
          <a:p>
            <a:pPr lvl="0"/>
            <a:r>
              <a:rPr lang="en-US" sz="2400" dirty="0" smtClean="0"/>
              <a:t> </a:t>
            </a:r>
            <a:r>
              <a:rPr lang="en-US" sz="2400" dirty="0"/>
              <a:t>51% attack possible with much less than 51% hash </a:t>
            </a:r>
            <a:r>
              <a:rPr lang="en-US" sz="2400" dirty="0" smtClean="0"/>
              <a:t>power.</a:t>
            </a:r>
          </a:p>
          <a:p>
            <a:r>
              <a:rPr lang="en-US" sz="2400" dirty="0"/>
              <a:t>Lot of orphaned blocks brings down the overall </a:t>
            </a:r>
            <a:endParaRPr lang="en-US" sz="2400" dirty="0" smtClean="0"/>
          </a:p>
          <a:p>
            <a:pPr marL="0" indent="0">
              <a:buNone/>
            </a:pPr>
            <a:r>
              <a:rPr lang="en-US" sz="2400" dirty="0"/>
              <a:t> </a:t>
            </a:r>
            <a:r>
              <a:rPr lang="en-US" sz="2400" dirty="0" smtClean="0"/>
              <a:t>     security </a:t>
            </a:r>
            <a:r>
              <a:rPr lang="en-US" sz="2400" dirty="0"/>
              <a:t>of block chain</a:t>
            </a:r>
            <a:r>
              <a:rPr lang="en-US" sz="2400" dirty="0" smtClean="0"/>
              <a:t>.</a:t>
            </a:r>
          </a:p>
          <a:p>
            <a:r>
              <a:rPr lang="en-US" sz="2400" dirty="0"/>
              <a:t>Block reward is integral to the stability of </a:t>
            </a:r>
            <a:r>
              <a:rPr lang="en-US" sz="2400" dirty="0" smtClean="0"/>
              <a:t>mining game.</a:t>
            </a:r>
          </a:p>
          <a:p>
            <a:pPr lvl="0"/>
            <a:r>
              <a:rPr lang="en-US" sz="2400" dirty="0"/>
              <a:t>A</a:t>
            </a:r>
            <a:r>
              <a:rPr lang="en-US" sz="2400" dirty="0" smtClean="0"/>
              <a:t>nalyzing </a:t>
            </a:r>
            <a:r>
              <a:rPr lang="en-US" sz="2400" dirty="0"/>
              <a:t>equilibrium in the transaction-fee regime </a:t>
            </a:r>
            <a:endParaRPr lang="en-US" sz="2400" dirty="0" smtClean="0"/>
          </a:p>
          <a:p>
            <a:pPr marL="0" lvl="0" indent="0">
              <a:buNone/>
            </a:pPr>
            <a:r>
              <a:rPr lang="en-US" sz="2400" dirty="0"/>
              <a:t> </a:t>
            </a:r>
            <a:r>
              <a:rPr lang="en-US" sz="2400" dirty="0" smtClean="0"/>
              <a:t>  appears </a:t>
            </a:r>
            <a:r>
              <a:rPr lang="en-US" sz="2400" dirty="0"/>
              <a:t>dramatically harder than in the block-reward regime</a:t>
            </a:r>
          </a:p>
          <a:p>
            <a:endParaRPr lang="en-US" sz="2400" dirty="0"/>
          </a:p>
          <a:p>
            <a:pPr lvl="0"/>
            <a:endParaRPr lang="en-US" sz="24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20</a:t>
            </a:fld>
            <a:endParaRPr lang="en-US"/>
          </a:p>
        </p:txBody>
      </p:sp>
      <p:pic>
        <p:nvPicPr>
          <p:cNvPr id="5" name="Picture 4" descr="conclus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3886200"/>
            <a:ext cx="1348996" cy="2087563"/>
          </a:xfrm>
          <a:prstGeom prst="rect">
            <a:avLst/>
          </a:prstGeom>
        </p:spPr>
      </p:pic>
    </p:spTree>
    <p:extLst>
      <p:ext uri="{BB962C8B-B14F-4D97-AF65-F5344CB8AC3E}">
        <p14:creationId xmlns:p14="http://schemas.microsoft.com/office/powerpoint/2010/main" val="2671648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Future Research:</a:t>
            </a:r>
            <a:endParaRPr lang="en-US" b="1" dirty="0">
              <a:solidFill>
                <a:srgbClr val="FDFD00"/>
              </a:solidFill>
              <a:latin typeface="Cambria"/>
              <a:cs typeface="Cambria"/>
            </a:endParaRPr>
          </a:p>
        </p:txBody>
      </p:sp>
      <p:sp>
        <p:nvSpPr>
          <p:cNvPr id="3" name="Content Placeholder 2"/>
          <p:cNvSpPr>
            <a:spLocks noGrp="1"/>
          </p:cNvSpPr>
          <p:nvPr>
            <p:ph idx="1"/>
          </p:nvPr>
        </p:nvSpPr>
        <p:spPr>
          <a:xfrm>
            <a:off x="0" y="1189716"/>
            <a:ext cx="6172200" cy="4936447"/>
          </a:xfrm>
        </p:spPr>
        <p:txBody>
          <a:bodyPr>
            <a:normAutofit/>
          </a:bodyPr>
          <a:lstStyle/>
          <a:p>
            <a:endParaRPr lang="en-US" sz="2400" dirty="0"/>
          </a:p>
          <a:p>
            <a:r>
              <a:rPr lang="en-US" sz="2000" dirty="0" smtClean="0"/>
              <a:t>Space </a:t>
            </a:r>
            <a:r>
              <a:rPr lang="en-US" sz="2000" dirty="0"/>
              <a:t>in the block chain will be a scarce </a:t>
            </a:r>
            <a:r>
              <a:rPr lang="en-US" sz="2000" dirty="0" smtClean="0"/>
              <a:t>resource in the future.</a:t>
            </a:r>
          </a:p>
          <a:p>
            <a:r>
              <a:rPr lang="en-US" sz="2000" dirty="0" smtClean="0"/>
              <a:t>Market </a:t>
            </a:r>
            <a:r>
              <a:rPr lang="en-US" sz="2000" dirty="0"/>
              <a:t>will emerge, with users being able to speed up the confirmation of a transaction by paying a sufficiently large transaction fee. </a:t>
            </a:r>
          </a:p>
          <a:p>
            <a:pPr lvl="0"/>
            <a:r>
              <a:rPr lang="en-US" sz="2000" dirty="0"/>
              <a:t>But </a:t>
            </a:r>
            <a:r>
              <a:rPr lang="en-US" sz="2000" dirty="0" smtClean="0"/>
              <a:t>what if miners </a:t>
            </a:r>
            <a:r>
              <a:rPr lang="en-US" sz="2000" dirty="0"/>
              <a:t>intentionally leave money on the table when solving blocks, as is the case in </a:t>
            </a:r>
            <a:r>
              <a:rPr lang="en-US" sz="2000" dirty="0" smtClean="0"/>
              <a:t>undercutting.</a:t>
            </a:r>
          </a:p>
          <a:p>
            <a:pPr lvl="0"/>
            <a:r>
              <a:rPr lang="en-US" sz="2000" dirty="0" smtClean="0"/>
              <a:t>Block size </a:t>
            </a:r>
            <a:r>
              <a:rPr lang="en-US" sz="2000" dirty="0"/>
              <a:t>imposes a constraint on the total size of transactions in a block </a:t>
            </a:r>
            <a:r>
              <a:rPr lang="en-US" sz="2000" dirty="0" smtClean="0"/>
              <a:t>.</a:t>
            </a:r>
          </a:p>
          <a:p>
            <a:pPr lvl="0"/>
            <a:r>
              <a:rPr lang="en-US" sz="2000" dirty="0" smtClean="0"/>
              <a:t>Threat </a:t>
            </a:r>
            <a:r>
              <a:rPr lang="en-US" sz="2000" dirty="0"/>
              <a:t>of being undercut imposes another constraint on the total </a:t>
            </a:r>
            <a:r>
              <a:rPr lang="en-US" sz="2000" dirty="0" smtClean="0"/>
              <a:t>fee.</a:t>
            </a:r>
          </a:p>
          <a:p>
            <a:pPr lvl="0"/>
            <a:r>
              <a:rPr lang="en-US" sz="2000" dirty="0" smtClean="0">
                <a:latin typeface="Cambria" panose="02040503050406030204" pitchFamily="18" charset="0"/>
                <a:cs typeface="Cambria"/>
              </a:rPr>
              <a:t>This thought leads to another area of research.</a:t>
            </a:r>
            <a:endParaRPr lang="en-US" sz="20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21</a:t>
            </a:fld>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80" y="3801903"/>
            <a:ext cx="3124200" cy="227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303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solidFill>
                  <a:srgbClr val="FDFD00"/>
                </a:solidFill>
                <a:latin typeface="Cambria"/>
                <a:cs typeface="Cambria"/>
              </a:rPr>
              <a:t>Limitations</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lvl="0"/>
            <a:r>
              <a:rPr lang="en-US" sz="2800" dirty="0"/>
              <a:t>The researchers have not presented an analysis of miners whose strategy space includes both undercutting and selfish mining.</a:t>
            </a:r>
          </a:p>
          <a:p>
            <a:pPr lvl="0"/>
            <a:r>
              <a:rPr lang="en-US" sz="2800" dirty="0"/>
              <a:t>The researchers have not proposed a resolution to preventing the under-cutting problem from happening.</a:t>
            </a:r>
          </a:p>
          <a:p>
            <a:r>
              <a:rPr lang="en-US" sz="2800" dirty="0" smtClean="0"/>
              <a:t>Mining simulator cannot </a:t>
            </a:r>
            <a:r>
              <a:rPr lang="en-US" sz="2800" dirty="0"/>
              <a:t>model mining pools .</a:t>
            </a:r>
          </a:p>
          <a:p>
            <a:pPr lvl="0"/>
            <a:r>
              <a:rPr lang="en-US" sz="2800" dirty="0"/>
              <a:t>Simulation of a non-constant arrival rate of transactions not possible.</a:t>
            </a:r>
          </a:p>
          <a:p>
            <a:endParaRPr lang="en-US" sz="2800" dirty="0" smtClean="0">
              <a:latin typeface="Cambria" panose="02040503050406030204" pitchFamily="18" charset="0"/>
              <a:cs typeface="Cambria"/>
            </a:endParaRPr>
          </a:p>
          <a:p>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22</a:t>
            </a:fld>
            <a:endParaRPr lang="en-US"/>
          </a:p>
        </p:txBody>
      </p:sp>
    </p:spTree>
    <p:extLst>
      <p:ext uri="{BB962C8B-B14F-4D97-AF65-F5344CB8AC3E}">
        <p14:creationId xmlns:p14="http://schemas.microsoft.com/office/powerpoint/2010/main" val="3883758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ffectLst>
                  <a:glow rad="101600">
                    <a:srgbClr val="4FFDD9">
                      <a:alpha val="75000"/>
                    </a:srgbClr>
                  </a:glow>
                </a:effectLst>
                <a:latin typeface="Apple Chancery"/>
                <a:cs typeface="Apple Chancery"/>
              </a:rPr>
              <a:t>THANK YOU!!!!</a:t>
            </a:r>
            <a:endParaRPr lang="en-US" dirty="0">
              <a:effectLst>
                <a:glow rad="101600">
                  <a:srgbClr val="4FFDD9">
                    <a:alpha val="75000"/>
                  </a:srgbClr>
                </a:glow>
              </a:effectLst>
              <a:latin typeface="Apple Chancery"/>
              <a:cs typeface="Apple Chancery"/>
            </a:endParaRPr>
          </a:p>
        </p:txBody>
      </p:sp>
      <p:sp>
        <p:nvSpPr>
          <p:cNvPr id="3" name="Content Placeholder 2"/>
          <p:cNvSpPr>
            <a:spLocks noGrp="1"/>
          </p:cNvSpPr>
          <p:nvPr>
            <p:ph idx="1"/>
          </p:nvPr>
        </p:nvSpPr>
        <p:spPr>
          <a:xfrm>
            <a:off x="926391" y="1600200"/>
            <a:ext cx="8229600" cy="4525963"/>
          </a:xfrm>
        </p:spPr>
        <p:txBody>
          <a:bodyPr/>
          <a:lstStyle/>
          <a:p>
            <a:endParaRPr lang="en-US" dirty="0" smtClean="0"/>
          </a:p>
          <a:p>
            <a:endParaRPr lang="en-US" dirty="0"/>
          </a:p>
          <a:p>
            <a:endParaRPr lang="en-US" dirty="0" smtClean="0"/>
          </a:p>
          <a:p>
            <a:pPr marL="0" indent="0" algn="r">
              <a:buNone/>
            </a:pPr>
            <a:endParaRPr lang="en-US" sz="4400" dirty="0" smtClean="0">
              <a:effectLst>
                <a:glow rad="101600">
                  <a:schemeClr val="accent6">
                    <a:lumMod val="60000"/>
                    <a:lumOff val="40000"/>
                    <a:alpha val="75000"/>
                  </a:schemeClr>
                </a:glow>
              </a:effectLst>
              <a:latin typeface="Apple Chancery"/>
              <a:cs typeface="Apple Chancery"/>
            </a:endParaRPr>
          </a:p>
          <a:p>
            <a:pPr marL="0" indent="0" algn="r">
              <a:buNone/>
            </a:pPr>
            <a:r>
              <a:rPr lang="en-US" sz="4400" dirty="0" smtClean="0">
                <a:effectLst>
                  <a:glow rad="101600">
                    <a:schemeClr val="accent6">
                      <a:lumMod val="60000"/>
                      <a:lumOff val="40000"/>
                      <a:alpha val="75000"/>
                    </a:schemeClr>
                  </a:glow>
                </a:effectLst>
                <a:latin typeface="Apple Chancery"/>
                <a:cs typeface="Apple Chancery"/>
              </a:rPr>
              <a:t>Questions??</a:t>
            </a:r>
            <a:endParaRPr lang="en-US" sz="4400" dirty="0">
              <a:effectLst>
                <a:glow rad="101600">
                  <a:schemeClr val="accent6">
                    <a:lumMod val="60000"/>
                    <a:lumOff val="40000"/>
                    <a:alpha val="75000"/>
                  </a:schemeClr>
                </a:glow>
              </a:effectLst>
              <a:latin typeface="Apple Chancery"/>
              <a:cs typeface="Apple Chancery"/>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23</a:t>
            </a:fld>
            <a:endParaRPr lang="en-US"/>
          </a:p>
        </p:txBody>
      </p:sp>
      <p:pic>
        <p:nvPicPr>
          <p:cNvPr id="5" name="Picture 4" descr="giphy.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600200"/>
            <a:ext cx="2122714" cy="2971800"/>
          </a:xfrm>
          <a:prstGeom prst="rect">
            <a:avLst/>
          </a:prstGeom>
        </p:spPr>
      </p:pic>
    </p:spTree>
    <p:extLst>
      <p:ext uri="{BB962C8B-B14F-4D97-AF65-F5344CB8AC3E}">
        <p14:creationId xmlns:p14="http://schemas.microsoft.com/office/powerpoint/2010/main" val="3080435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solidFill>
                  <a:srgbClr val="FDFD00"/>
                </a:solidFill>
                <a:latin typeface="Cambria"/>
                <a:cs typeface="Cambria"/>
              </a:rPr>
              <a:t>MOTIVATION</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latin typeface="Cambria" panose="02040503050406030204" pitchFamily="18" charset="0"/>
                <a:cs typeface="Cambria"/>
              </a:rPr>
              <a:t>Blocks rewards are main source of mining income.</a:t>
            </a:r>
          </a:p>
          <a:p>
            <a:r>
              <a:rPr lang="en-US" sz="2800" dirty="0" smtClean="0">
                <a:latin typeface="Cambria" panose="02040503050406030204" pitchFamily="18" charset="0"/>
                <a:cs typeface="Cambria"/>
              </a:rPr>
              <a:t>Block rewards  eventually get replaced by  transaction fee paid to miners.</a:t>
            </a:r>
          </a:p>
          <a:p>
            <a:r>
              <a:rPr lang="en-US" sz="2800" dirty="0" smtClean="0">
                <a:latin typeface="Cambria" panose="02040503050406030204" pitchFamily="18" charset="0"/>
                <a:cs typeface="Cambria"/>
              </a:rPr>
              <a:t>Common belief  is block rewards or transaction fees have no impact on security.</a:t>
            </a:r>
          </a:p>
          <a:p>
            <a:r>
              <a:rPr lang="en-US" sz="2800" dirty="0" smtClean="0">
                <a:latin typeface="Cambria" panose="02040503050406030204" pitchFamily="18" charset="0"/>
                <a:cs typeface="Cambria"/>
              </a:rPr>
              <a:t>Researchers were inspired to look at long term stability of </a:t>
            </a:r>
            <a:r>
              <a:rPr lang="en-US" sz="2800" dirty="0" err="1" smtClean="0">
                <a:latin typeface="Cambria" panose="02040503050406030204" pitchFamily="18" charset="0"/>
                <a:cs typeface="Cambria"/>
              </a:rPr>
              <a:t>bitcoin</a:t>
            </a:r>
            <a:r>
              <a:rPr lang="en-US" sz="2800" dirty="0" smtClean="0">
                <a:latin typeface="Cambria" panose="02040503050406030204" pitchFamily="18" charset="0"/>
                <a:cs typeface="Cambria"/>
              </a:rPr>
              <a:t> when block rewards disappear completely.</a:t>
            </a:r>
          </a:p>
          <a:p>
            <a:pPr marL="0" indent="0">
              <a:buNone/>
            </a:pPr>
            <a:endParaRPr lang="en-US" sz="2800" dirty="0" smtClean="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3</a:t>
            </a:fld>
            <a:endParaRPr lang="en-US"/>
          </a:p>
        </p:txBody>
      </p:sp>
    </p:spTree>
    <p:extLst>
      <p:ext uri="{BB962C8B-B14F-4D97-AF65-F5344CB8AC3E}">
        <p14:creationId xmlns:p14="http://schemas.microsoft.com/office/powerpoint/2010/main" val="2451920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DUAL REWARDS</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endParaRPr lang="en-US" sz="2800" dirty="0" smtClean="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4</a:t>
            </a:fld>
            <a:endParaRPr lang="en-US"/>
          </a:p>
        </p:txBody>
      </p:sp>
      <p:pic>
        <p:nvPicPr>
          <p:cNvPr id="5" name="Picture 4"/>
          <p:cNvPicPr/>
          <p:nvPr/>
        </p:nvPicPr>
        <p:blipFill>
          <a:blip r:embed="rId2"/>
          <a:stretch>
            <a:fillRect/>
          </a:stretch>
        </p:blipFill>
        <p:spPr>
          <a:xfrm>
            <a:off x="533400" y="1371601"/>
            <a:ext cx="7696200" cy="3887152"/>
          </a:xfrm>
          <a:prstGeom prst="rect">
            <a:avLst/>
          </a:prstGeom>
        </p:spPr>
      </p:pic>
    </p:spTree>
    <p:extLst>
      <p:ext uri="{BB962C8B-B14F-4D97-AF65-F5344CB8AC3E}">
        <p14:creationId xmlns:p14="http://schemas.microsoft.com/office/powerpoint/2010/main" val="384064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DUAL REWARDS</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endParaRPr lang="en-US" sz="2800" dirty="0" smtClean="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5</a:t>
            </a:fld>
            <a:endParaRPr lang="en-US"/>
          </a:p>
        </p:txBody>
      </p:sp>
      <p:pic>
        <p:nvPicPr>
          <p:cNvPr id="6" name="Picture 5"/>
          <p:cNvPicPr/>
          <p:nvPr/>
        </p:nvPicPr>
        <p:blipFill>
          <a:blip r:embed="rId2"/>
          <a:stretch>
            <a:fillRect/>
          </a:stretch>
        </p:blipFill>
        <p:spPr>
          <a:xfrm>
            <a:off x="533400" y="1447800"/>
            <a:ext cx="7772400" cy="4267200"/>
          </a:xfrm>
          <a:prstGeom prst="rect">
            <a:avLst/>
          </a:prstGeom>
        </p:spPr>
      </p:pic>
    </p:spTree>
    <p:extLst>
      <p:ext uri="{BB962C8B-B14F-4D97-AF65-F5344CB8AC3E}">
        <p14:creationId xmlns:p14="http://schemas.microsoft.com/office/powerpoint/2010/main" val="4260723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smtClean="0">
                <a:solidFill>
                  <a:srgbClr val="FDFD00"/>
                </a:solidFill>
                <a:latin typeface="Cambria"/>
                <a:cs typeface="Cambria"/>
              </a:rPr>
              <a:t>DUAL REWARDS</a:t>
            </a:r>
            <a:endParaRPr lang="en-US" b="1" dirty="0">
              <a:solidFill>
                <a:srgbClr val="FDFD00"/>
              </a:solidFill>
              <a:latin typeface="Cambria"/>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6</a:t>
            </a:fld>
            <a:endParaRPr lang="en-US"/>
          </a:p>
        </p:txBody>
      </p:sp>
      <p:pic>
        <p:nvPicPr>
          <p:cNvPr id="6" name="Content Placeholder 5"/>
          <p:cNvPicPr>
            <a:picLocks noGrp="1"/>
          </p:cNvPicPr>
          <p:nvPr>
            <p:ph idx="1"/>
          </p:nvPr>
        </p:nvPicPr>
        <p:blipFill>
          <a:blip r:embed="rId2"/>
          <a:stretch>
            <a:fillRect/>
          </a:stretch>
        </p:blipFill>
        <p:spPr>
          <a:xfrm>
            <a:off x="561975" y="1943894"/>
            <a:ext cx="8020050" cy="3609975"/>
          </a:xfrm>
          <a:prstGeom prst="rect">
            <a:avLst/>
          </a:prstGeom>
        </p:spPr>
      </p:pic>
    </p:spTree>
    <p:extLst>
      <p:ext uri="{BB962C8B-B14F-4D97-AF65-F5344CB8AC3E}">
        <p14:creationId xmlns:p14="http://schemas.microsoft.com/office/powerpoint/2010/main" val="248012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b="1" dirty="0" err="1" smtClean="0">
                <a:solidFill>
                  <a:srgbClr val="FDFD00"/>
                </a:solidFill>
                <a:latin typeface="Cambria"/>
                <a:cs typeface="Cambria"/>
              </a:rPr>
              <a:t>Bitcoin</a:t>
            </a:r>
            <a:r>
              <a:rPr lang="en-US" b="1" dirty="0" smtClean="0">
                <a:solidFill>
                  <a:srgbClr val="FDFD00"/>
                </a:solidFill>
                <a:latin typeface="Cambria"/>
                <a:cs typeface="Cambria"/>
              </a:rPr>
              <a:t> security </a:t>
            </a:r>
            <a:r>
              <a:rPr lang="en-US" b="1" dirty="0" err="1" smtClean="0">
                <a:solidFill>
                  <a:srgbClr val="FDFD00"/>
                </a:solidFill>
                <a:latin typeface="Cambria"/>
                <a:cs typeface="Cambria"/>
              </a:rPr>
              <a:t>threat:Forking</a:t>
            </a:r>
            <a:endParaRPr lang="en-US" b="1" dirty="0">
              <a:solidFill>
                <a:srgbClr val="FDFD00"/>
              </a:solidFill>
              <a:latin typeface="Cambria"/>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7</a:t>
            </a:fld>
            <a:endParaRPr lang="en-US"/>
          </a:p>
        </p:txBody>
      </p:sp>
      <p:pic>
        <p:nvPicPr>
          <p:cNvPr id="5" name="Content Placeholder 4"/>
          <p:cNvPicPr>
            <a:picLocks noGrp="1"/>
          </p:cNvPicPr>
          <p:nvPr>
            <p:ph idx="1"/>
          </p:nvPr>
        </p:nvPicPr>
        <p:blipFill>
          <a:blip r:embed="rId2"/>
          <a:stretch>
            <a:fillRect/>
          </a:stretch>
        </p:blipFill>
        <p:spPr>
          <a:xfrm>
            <a:off x="685800" y="2424906"/>
            <a:ext cx="7005637" cy="3290094"/>
          </a:xfrm>
          <a:prstGeom prst="rect">
            <a:avLst/>
          </a:prstGeom>
        </p:spPr>
      </p:pic>
    </p:spTree>
    <p:extLst>
      <p:ext uri="{BB962C8B-B14F-4D97-AF65-F5344CB8AC3E}">
        <p14:creationId xmlns:p14="http://schemas.microsoft.com/office/powerpoint/2010/main" val="728310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err="1" smtClean="0">
                <a:solidFill>
                  <a:srgbClr val="FDFD00"/>
                </a:solidFill>
                <a:latin typeface="Cambria"/>
                <a:cs typeface="Cambria"/>
              </a:rPr>
              <a:t>Bitcoin</a:t>
            </a:r>
            <a:r>
              <a:rPr lang="en-US" b="1" dirty="0" smtClean="0">
                <a:solidFill>
                  <a:srgbClr val="FDFD00"/>
                </a:solidFill>
                <a:latin typeface="Cambria"/>
                <a:cs typeface="Cambria"/>
              </a:rPr>
              <a:t> Security Threat.</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4724400" cy="4754563"/>
          </a:xfrm>
        </p:spPr>
        <p:txBody>
          <a:bodyPr>
            <a:normAutofit lnSpcReduction="10000"/>
          </a:bodyPr>
          <a:lstStyle/>
          <a:p>
            <a:pPr marL="0" indent="0">
              <a:lnSpc>
                <a:spcPct val="90000"/>
              </a:lnSpc>
              <a:buNone/>
            </a:pPr>
            <a:r>
              <a:rPr lang="en-US" altLang="en-US" sz="2800" dirty="0" err="1">
                <a:latin typeface="Cambria" panose="02040503050406030204" pitchFamily="18" charset="0"/>
                <a:cs typeface="Cambria"/>
              </a:rPr>
              <a:t>Bitcoin</a:t>
            </a:r>
            <a:r>
              <a:rPr lang="en-US" altLang="en-US" sz="2800" dirty="0">
                <a:latin typeface="Cambria" panose="02040503050406030204" pitchFamily="18" charset="0"/>
                <a:cs typeface="Cambria"/>
              </a:rPr>
              <a:t> game’s theoretic stability breaks down when block reward disappears.</a:t>
            </a:r>
          </a:p>
          <a:p>
            <a:pPr marL="0" indent="0">
              <a:lnSpc>
                <a:spcPct val="90000"/>
              </a:lnSpc>
              <a:buNone/>
            </a:pPr>
            <a:endParaRPr lang="en-US" altLang="en-US" sz="2800" dirty="0">
              <a:latin typeface="Cambria" panose="02040503050406030204" pitchFamily="18" charset="0"/>
              <a:cs typeface="Cambria"/>
            </a:endParaRPr>
          </a:p>
          <a:p>
            <a:pPr marL="0" indent="0">
              <a:lnSpc>
                <a:spcPct val="90000"/>
              </a:lnSpc>
              <a:buNone/>
            </a:pPr>
            <a:r>
              <a:rPr lang="en-US" altLang="en-US" sz="2800" dirty="0">
                <a:latin typeface="Cambria" panose="02040503050406030204" pitchFamily="18" charset="0"/>
                <a:cs typeface="Cambria"/>
              </a:rPr>
              <a:t>WHY??</a:t>
            </a:r>
            <a:r>
              <a:rPr lang="en-US" sz="2800" dirty="0">
                <a:latin typeface="Cambria" panose="02040503050406030204" pitchFamily="18" charset="0"/>
                <a:cs typeface="Cambria"/>
              </a:rPr>
              <a:t>.</a:t>
            </a:r>
          </a:p>
          <a:p>
            <a:pPr>
              <a:lnSpc>
                <a:spcPct val="90000"/>
              </a:lnSpc>
            </a:pPr>
            <a:r>
              <a:rPr lang="en-US" sz="2800" dirty="0">
                <a:latin typeface="Cambria" panose="02040503050406030204" pitchFamily="18" charset="0"/>
                <a:cs typeface="Cambria"/>
              </a:rPr>
              <a:t>Exponentially distributed block arrival time leads to blocks with uneven transaction fees.</a:t>
            </a:r>
          </a:p>
          <a:p>
            <a:pPr>
              <a:lnSpc>
                <a:spcPct val="90000"/>
              </a:lnSpc>
            </a:pPr>
            <a:r>
              <a:rPr lang="en-US" sz="2800" dirty="0">
                <a:latin typeface="Cambria" panose="02040503050406030204" pitchFamily="18" charset="0"/>
                <a:cs typeface="Cambria"/>
              </a:rPr>
              <a:t>It becomes attractive to fork a wealthy block to steal the rewards therein</a:t>
            </a:r>
            <a:r>
              <a:rPr lang="en-US" sz="2800" dirty="0" smtClean="0">
                <a:latin typeface="Cambria" panose="02040503050406030204" pitchFamily="18" charset="0"/>
                <a:cs typeface="Cambria"/>
              </a:rPr>
              <a:t>.</a:t>
            </a: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8</a:t>
            </a:fld>
            <a:endParaRPr lang="en-US"/>
          </a:p>
        </p:txBody>
      </p:sp>
      <p:pic>
        <p:nvPicPr>
          <p:cNvPr id="5" name="Picture 4"/>
          <p:cNvPicPr/>
          <p:nvPr/>
        </p:nvPicPr>
        <p:blipFill>
          <a:blip r:embed="rId2"/>
          <a:stretch>
            <a:fillRect/>
          </a:stretch>
        </p:blipFill>
        <p:spPr>
          <a:xfrm>
            <a:off x="5562600" y="2971801"/>
            <a:ext cx="3429000" cy="3048000"/>
          </a:xfrm>
          <a:prstGeom prst="rect">
            <a:avLst/>
          </a:prstGeom>
        </p:spPr>
      </p:pic>
    </p:spTree>
    <p:extLst>
      <p:ext uri="{BB962C8B-B14F-4D97-AF65-F5344CB8AC3E}">
        <p14:creationId xmlns:p14="http://schemas.microsoft.com/office/powerpoint/2010/main" val="38388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a:lstStyle/>
          <a:p>
            <a:r>
              <a:rPr lang="en-US" b="1" dirty="0" err="1" smtClean="0">
                <a:solidFill>
                  <a:srgbClr val="FDFD00"/>
                </a:solidFill>
                <a:latin typeface="Cambria"/>
                <a:cs typeface="Cambria"/>
              </a:rPr>
              <a:t>Bitcoin</a:t>
            </a:r>
            <a:r>
              <a:rPr lang="en-US" b="1" dirty="0" smtClean="0">
                <a:solidFill>
                  <a:srgbClr val="FDFD00"/>
                </a:solidFill>
                <a:latin typeface="Cambria"/>
                <a:cs typeface="Cambria"/>
              </a:rPr>
              <a:t> Security Threat.</a:t>
            </a:r>
            <a:endParaRPr lang="en-US" b="1" dirty="0">
              <a:solidFill>
                <a:srgbClr val="FDFD00"/>
              </a:solidFill>
              <a:latin typeface="Cambria"/>
              <a:cs typeface="Cambria"/>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nSpc>
                <a:spcPct val="90000"/>
              </a:lnSpc>
              <a:buNone/>
            </a:pPr>
            <a:r>
              <a:rPr lang="en-US" altLang="en-US" sz="2800" dirty="0" err="1" smtClean="0">
                <a:latin typeface="Cambria" panose="02040503050406030204" pitchFamily="18" charset="0"/>
              </a:rPr>
              <a:t>Bitcoin</a:t>
            </a:r>
            <a:r>
              <a:rPr lang="en-US" altLang="en-US" sz="2800" dirty="0" smtClean="0">
                <a:latin typeface="Cambria" panose="02040503050406030204" pitchFamily="18" charset="0"/>
              </a:rPr>
              <a:t> game’s theoretic stability breaks down when block reward disappears.</a:t>
            </a:r>
          </a:p>
          <a:p>
            <a:pPr marL="0" indent="0">
              <a:lnSpc>
                <a:spcPct val="90000"/>
              </a:lnSpc>
              <a:buNone/>
            </a:pPr>
            <a:endParaRPr lang="en-US" altLang="en-US" sz="2800" dirty="0">
              <a:latin typeface="Cambria" panose="02040503050406030204" pitchFamily="18" charset="0"/>
            </a:endParaRPr>
          </a:p>
          <a:p>
            <a:pPr marL="0" indent="0">
              <a:lnSpc>
                <a:spcPct val="90000"/>
              </a:lnSpc>
              <a:buNone/>
            </a:pPr>
            <a:r>
              <a:rPr lang="en-US" altLang="en-US" sz="2800" dirty="0" smtClean="0">
                <a:latin typeface="Cambria" panose="02040503050406030204" pitchFamily="18" charset="0"/>
              </a:rPr>
              <a:t>HOW??</a:t>
            </a:r>
          </a:p>
          <a:p>
            <a:pPr>
              <a:lnSpc>
                <a:spcPct val="90000"/>
              </a:lnSpc>
            </a:pPr>
            <a:r>
              <a:rPr lang="en-US" sz="2800" dirty="0" smtClean="0">
                <a:latin typeface="Cambria" panose="02040503050406030204" pitchFamily="18" charset="0"/>
                <a:cs typeface="Cambria"/>
              </a:rPr>
              <a:t>Rational miners are incentivized to deviate from the standard behavior.</a:t>
            </a:r>
          </a:p>
          <a:p>
            <a:pPr>
              <a:lnSpc>
                <a:spcPct val="90000"/>
              </a:lnSpc>
            </a:pPr>
            <a:r>
              <a:rPr lang="en-US" sz="2800" dirty="0" smtClean="0">
                <a:latin typeface="Cambria" panose="02040503050406030204" pitchFamily="18" charset="0"/>
                <a:cs typeface="Cambria"/>
              </a:rPr>
              <a:t>Higher orphan block rates lead to lower security.</a:t>
            </a:r>
          </a:p>
          <a:p>
            <a:pPr>
              <a:lnSpc>
                <a:spcPct val="90000"/>
              </a:lnSpc>
            </a:pPr>
            <a:r>
              <a:rPr lang="en-US" sz="2800" dirty="0" smtClean="0">
                <a:latin typeface="Cambria" panose="02040503050406030204" pitchFamily="18" charset="0"/>
                <a:cs typeface="Cambria"/>
              </a:rPr>
              <a:t>Purposeful forking increases transaction throughput.</a:t>
            </a:r>
          </a:p>
          <a:p>
            <a:pPr>
              <a:lnSpc>
                <a:spcPct val="90000"/>
              </a:lnSpc>
            </a:pPr>
            <a:r>
              <a:rPr lang="en-US" sz="2800" dirty="0" err="1" smtClean="0"/>
              <a:t>Bitcoin's</a:t>
            </a:r>
            <a:r>
              <a:rPr lang="en-US" sz="2800" dirty="0" smtClean="0"/>
              <a:t> </a:t>
            </a:r>
            <a:r>
              <a:rPr lang="en-US" sz="2800" dirty="0"/>
              <a:t>security and </a:t>
            </a:r>
            <a:r>
              <a:rPr lang="en-US" sz="2800" dirty="0" smtClean="0"/>
              <a:t>overall hash rate goes down.</a:t>
            </a:r>
            <a:endParaRPr lang="en-US" sz="2800" dirty="0"/>
          </a:p>
          <a:p>
            <a:pPr>
              <a:lnSpc>
                <a:spcPct val="90000"/>
              </a:lnSpc>
            </a:pPr>
            <a:endParaRPr lang="en-US" sz="2800" dirty="0">
              <a:latin typeface="Cambria" panose="02040503050406030204" pitchFamily="18" charset="0"/>
              <a:cs typeface="Cambria"/>
            </a:endParaRPr>
          </a:p>
        </p:txBody>
      </p:sp>
      <p:sp>
        <p:nvSpPr>
          <p:cNvPr id="4" name="Slide Number Placeholder 3"/>
          <p:cNvSpPr>
            <a:spLocks noGrp="1"/>
          </p:cNvSpPr>
          <p:nvPr>
            <p:ph type="sldNum" sz="quarter" idx="12"/>
          </p:nvPr>
        </p:nvSpPr>
        <p:spPr/>
        <p:txBody>
          <a:bodyPr/>
          <a:lstStyle/>
          <a:p>
            <a:fld id="{A190160D-D81A-4A44-9898-5167360091BB}" type="slidenum">
              <a:rPr lang="en-US" smtClean="0"/>
              <a:pPr/>
              <a:t>9</a:t>
            </a:fld>
            <a:endParaRPr lang="en-US"/>
          </a:p>
        </p:txBody>
      </p:sp>
    </p:spTree>
    <p:extLst>
      <p:ext uri="{BB962C8B-B14F-4D97-AF65-F5344CB8AC3E}">
        <p14:creationId xmlns:p14="http://schemas.microsoft.com/office/powerpoint/2010/main" val="2497340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17572</TotalTime>
  <Words>971</Words>
  <Application>Microsoft Macintosh PowerPoint</Application>
  <PresentationFormat>On-screen Show (4:3)</PresentationFormat>
  <Paragraphs>159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Apple Chancery</vt:lpstr>
      <vt:lpstr>Arial</vt:lpstr>
      <vt:lpstr>Calibri</vt:lpstr>
      <vt:lpstr>Cambria</vt:lpstr>
      <vt:lpstr>Office Theme</vt:lpstr>
      <vt:lpstr>PowerPoint Presentation</vt:lpstr>
      <vt:lpstr>AGENDA</vt:lpstr>
      <vt:lpstr>MOTIVATION</vt:lpstr>
      <vt:lpstr>DUAL REWARDS</vt:lpstr>
      <vt:lpstr>DUAL REWARDS</vt:lpstr>
      <vt:lpstr>DUAL REWARDS</vt:lpstr>
      <vt:lpstr>Bitcoin security threat:Forking</vt:lpstr>
      <vt:lpstr>Bitcoin Security Threat.</vt:lpstr>
      <vt:lpstr>Bitcoin Security Threat.</vt:lpstr>
      <vt:lpstr>Bitcoin Mining Gap.</vt:lpstr>
      <vt:lpstr>Bitcoin Mining Gap.</vt:lpstr>
      <vt:lpstr>RESEARCH CONTRIBUTIONS.</vt:lpstr>
      <vt:lpstr>Deviant mining strategy-1. One block Fork</vt:lpstr>
      <vt:lpstr>Deviant mining strategy-2. Undercutting</vt:lpstr>
      <vt:lpstr>Deviant mining strategy-3 Selfish Mining Revisited</vt:lpstr>
      <vt:lpstr>Deviant mining behavior phases</vt:lpstr>
      <vt:lpstr>Deviant mining behavior phases</vt:lpstr>
      <vt:lpstr>Undercutting Equilibrium.</vt:lpstr>
      <vt:lpstr>Undercutting Equilibrium.</vt:lpstr>
      <vt:lpstr>Research Results</vt:lpstr>
      <vt:lpstr>Future Research:</vt:lpstr>
      <vt:lpstr>Limitations</vt:lpstr>
      <vt:lpstr>THANK YOU!!!!</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Zenia Fung</dc:creator>
  <cp:lastModifiedBy>Microsoft Office User</cp:lastModifiedBy>
  <cp:revision>549</cp:revision>
  <dcterms:created xsi:type="dcterms:W3CDTF">2013-01-30T19:22:16Z</dcterms:created>
  <dcterms:modified xsi:type="dcterms:W3CDTF">2017-04-19T00:25:51Z</dcterms:modified>
</cp:coreProperties>
</file>