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53"/>
    <p:restoredTop sz="94541"/>
  </p:normalViewPr>
  <p:slideViewPr>
    <p:cSldViewPr snapToGrid="0" snapToObjects="1">
      <p:cViewPr varScale="1">
        <p:scale>
          <a:sx n="121" d="100"/>
          <a:sy n="121"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516DB-6277-0543-BBB7-982EBBDE4CB1}" type="datetimeFigureOut">
              <a:rPr lang="en-US" smtClean="0"/>
              <a:t>4/25/17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587CA-9B8A-E541-BA55-78469C341818}" type="slidenum">
              <a:rPr lang="en-US" smtClean="0"/>
              <a:t>‹#›</a:t>
            </a:fld>
            <a:endParaRPr lang="en-US"/>
          </a:p>
        </p:txBody>
      </p:sp>
    </p:spTree>
    <p:extLst>
      <p:ext uri="{BB962C8B-B14F-4D97-AF65-F5344CB8AC3E}">
        <p14:creationId xmlns:p14="http://schemas.microsoft.com/office/powerpoint/2010/main" val="1637555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44A92-72E1-224D-AEC5-2549ED79B0EC}" type="slidenum">
              <a:rPr lang="en-US" smtClean="0"/>
              <a:t>3</a:t>
            </a:fld>
            <a:endParaRPr lang="en-US"/>
          </a:p>
        </p:txBody>
      </p:sp>
    </p:spTree>
    <p:extLst>
      <p:ext uri="{BB962C8B-B14F-4D97-AF65-F5344CB8AC3E}">
        <p14:creationId xmlns:p14="http://schemas.microsoft.com/office/powerpoint/2010/main" val="247271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44A92-72E1-224D-AEC5-2549ED79B0EC}" type="slidenum">
              <a:rPr lang="en-US" smtClean="0"/>
              <a:t>4</a:t>
            </a:fld>
            <a:endParaRPr lang="en-US"/>
          </a:p>
        </p:txBody>
      </p:sp>
    </p:spTree>
    <p:extLst>
      <p:ext uri="{BB962C8B-B14F-4D97-AF65-F5344CB8AC3E}">
        <p14:creationId xmlns:p14="http://schemas.microsoft.com/office/powerpoint/2010/main" val="149022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44A92-72E1-224D-AEC5-2549ED79B0EC}" type="slidenum">
              <a:rPr lang="en-US" smtClean="0"/>
              <a:t>5</a:t>
            </a:fld>
            <a:endParaRPr lang="en-US"/>
          </a:p>
        </p:txBody>
      </p:sp>
    </p:spTree>
    <p:extLst>
      <p:ext uri="{BB962C8B-B14F-4D97-AF65-F5344CB8AC3E}">
        <p14:creationId xmlns:p14="http://schemas.microsoft.com/office/powerpoint/2010/main" val="1620922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D06234-9919-C645-94CB-4AA13C3B716E}"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CD1865-605C-924E-B717-12B2F8B772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06234-9919-C645-94CB-4AA13C3B716E}"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CD1865-605C-924E-B717-12B2F8B772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06234-9919-C645-94CB-4AA13C3B716E}"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CD1865-605C-924E-B717-12B2F8B772D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DD06234-9919-C645-94CB-4AA13C3B716E}"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CD1865-605C-924E-B717-12B2F8B772D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DD06234-9919-C645-94CB-4AA13C3B716E}"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CD1865-605C-924E-B717-12B2F8B772D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DD06234-9919-C645-94CB-4AA13C3B716E}"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CD1865-605C-924E-B717-12B2F8B772D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D06234-9919-C645-94CB-4AA13C3B716E}"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CD1865-605C-924E-B717-12B2F8B772D6}"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D06234-9919-C645-94CB-4AA13C3B716E}"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CD1865-605C-924E-B717-12B2F8B772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D06234-9919-C645-94CB-4AA13C3B716E}"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CD1865-605C-924E-B717-12B2F8B772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06234-9919-C645-94CB-4AA13C3B716E}"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CD1865-605C-924E-B717-12B2F8B772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D06234-9919-C645-94CB-4AA13C3B716E}"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7CD1865-605C-924E-B717-12B2F8B772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D06234-9919-C645-94CB-4AA13C3B716E}" type="datetimeFigureOut">
              <a:rPr lang="en-US" smtClean="0"/>
              <a:t>4/25/17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CD1865-605C-924E-B717-12B2F8B772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D06234-9919-C645-94CB-4AA13C3B716E}" type="datetimeFigureOut">
              <a:rPr lang="en-US" smtClean="0"/>
              <a:t>4/25/17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CD1865-605C-924E-B717-12B2F8B772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06234-9919-C645-94CB-4AA13C3B716E}" type="datetimeFigureOut">
              <a:rPr lang="en-US" smtClean="0"/>
              <a:t>4/25/17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CD1865-605C-924E-B717-12B2F8B772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06234-9919-C645-94CB-4AA13C3B716E}"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CD1865-605C-924E-B717-12B2F8B772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06234-9919-C645-94CB-4AA13C3B716E}"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CD1865-605C-924E-B717-12B2F8B772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DD06234-9919-C645-94CB-4AA13C3B716E}" type="datetimeFigureOut">
              <a:rPr lang="en-US" smtClean="0"/>
              <a:t>4/25/17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CD1865-605C-924E-B717-12B2F8B772D6}" type="slidenum">
              <a:rPr lang="en-US" smtClean="0"/>
              <a:t>‹#›</a:t>
            </a:fld>
            <a:endParaRPr lang="en-US"/>
          </a:p>
        </p:txBody>
      </p:sp>
    </p:spTree>
    <p:extLst>
      <p:ext uri="{BB962C8B-B14F-4D97-AF65-F5344CB8AC3E}">
        <p14:creationId xmlns:p14="http://schemas.microsoft.com/office/powerpoint/2010/main" val="31327317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4000" b="1" dirty="0" smtClean="0"/>
              <a:t>Non outsourceable Scratch Off Puzzle to Discourage  Bitcoin Mining Coalitions </a:t>
            </a:r>
            <a:r>
              <a:rPr lang="en-US" sz="2800" b="1" dirty="0" smtClean="0"/>
              <a:t/>
            </a:r>
            <a:br>
              <a:rPr lang="en-US" sz="2800" b="1" dirty="0" smtClean="0"/>
            </a:br>
            <a:r>
              <a:rPr lang="en-US" sz="1800" b="1" dirty="0" smtClean="0"/>
              <a:t>Authors: </a:t>
            </a:r>
            <a:r>
              <a:rPr lang="en-US" sz="1800" dirty="0" smtClean="0"/>
              <a:t>Andrew Miller, Ahmed </a:t>
            </a:r>
            <a:r>
              <a:rPr lang="en-US" sz="1800" dirty="0" err="1" smtClean="0"/>
              <a:t>Kosba</a:t>
            </a:r>
            <a:r>
              <a:rPr lang="en-US" sz="1800" dirty="0" smtClean="0"/>
              <a:t>, Jonathan Katz, Elaine Shi </a:t>
            </a:r>
            <a:r>
              <a:rPr lang="en-US" sz="2800" b="1" dirty="0"/>
              <a:t/>
            </a:r>
            <a:br>
              <a:rPr lang="en-US" sz="2800" b="1" dirty="0"/>
            </a:br>
            <a:r>
              <a:rPr lang="en-US" sz="2400" dirty="0" smtClean="0"/>
              <a:t/>
            </a:r>
            <a:br>
              <a:rPr lang="en-US" sz="2400" dirty="0" smtClean="0"/>
            </a:br>
            <a:endParaRPr lang="en-US" sz="2400"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a:p>
          <a:p>
            <a:r>
              <a:rPr lang="en-US" dirty="0" smtClean="0"/>
              <a:t>  				Presented by: Ramandeep Kaur Sandhu</a:t>
            </a:r>
            <a:endParaRPr lang="en-US" dirty="0"/>
          </a:p>
        </p:txBody>
      </p:sp>
    </p:spTree>
    <p:extLst>
      <p:ext uri="{BB962C8B-B14F-4D97-AF65-F5344CB8AC3E}">
        <p14:creationId xmlns:p14="http://schemas.microsoft.com/office/powerpoint/2010/main" val="55470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6345" y="755374"/>
            <a:ext cx="8983603" cy="1311965"/>
          </a:xfrm>
        </p:spPr>
        <p:txBody>
          <a:bodyPr>
            <a:normAutofit/>
          </a:bodyPr>
          <a:lstStyle/>
          <a:p>
            <a:pPr algn="l"/>
            <a:r>
              <a:rPr lang="en-US" sz="4000" b="1" dirty="0" smtClean="0"/>
              <a:t>Strongly non outsourceable puzzle</a:t>
            </a:r>
            <a:endParaRPr lang="en-US" sz="4000" b="1" dirty="0"/>
          </a:p>
        </p:txBody>
      </p:sp>
      <p:sp>
        <p:nvSpPr>
          <p:cNvPr id="3" name="Subtitle 2"/>
          <p:cNvSpPr>
            <a:spLocks noGrp="1"/>
          </p:cNvSpPr>
          <p:nvPr>
            <p:ph type="subTitle" idx="1"/>
          </p:nvPr>
        </p:nvSpPr>
        <p:spPr>
          <a:xfrm>
            <a:off x="1286146" y="2606566"/>
            <a:ext cx="9144000" cy="2617075"/>
          </a:xfrm>
        </p:spPr>
        <p:txBody>
          <a:bodyPr>
            <a:noAutofit/>
          </a:bodyPr>
          <a:lstStyle/>
          <a:p>
            <a:pPr marL="342900" marR="0" lvl="0" indent="-342900" algn="just" defTabSz="914400" eaLnBrk="1" fontAlgn="auto" latinLnBrk="0" hangingPunct="1">
              <a:lnSpc>
                <a:spcPct val="100000"/>
              </a:lnSpc>
              <a:spcBef>
                <a:spcPts val="0"/>
              </a:spcBef>
              <a:spcAft>
                <a:spcPts val="0"/>
              </a:spcAft>
              <a:buClrTx/>
              <a:buSzTx/>
              <a:buFont typeface="Arial" charset="0"/>
              <a:buChar char="•"/>
              <a:tabLst/>
              <a:defRPr/>
            </a:pPr>
            <a:r>
              <a:rPr lang="en-US" sz="2000" dirty="0" smtClean="0"/>
              <a:t>Weakly non outsourceable puzzle can be detectable,  if the adversary spends the stolen award. </a:t>
            </a:r>
          </a:p>
          <a:p>
            <a:pPr lvl="0" algn="just">
              <a:lnSpc>
                <a:spcPct val="100000"/>
              </a:lnSpc>
              <a:spcBef>
                <a:spcPts val="0"/>
              </a:spcBef>
            </a:pPr>
            <a:endParaRPr lang="en-US" sz="2000" dirty="0" smtClean="0"/>
          </a:p>
          <a:p>
            <a:pPr marL="342900" lvl="0" indent="-342900" algn="just">
              <a:lnSpc>
                <a:spcPct val="100000"/>
              </a:lnSpc>
              <a:spcBef>
                <a:spcPts val="0"/>
              </a:spcBef>
              <a:buFont typeface="Arial" charset="0"/>
              <a:buChar char="•"/>
            </a:pPr>
            <a:r>
              <a:rPr lang="en-US" sz="2000" dirty="0" smtClean="0"/>
              <a:t>The strongly non outsourceable puzzle enables the worker(adversary) to spend the stolen award without being detected. </a:t>
            </a:r>
          </a:p>
          <a:p>
            <a:pPr marL="342900" lvl="0" indent="-342900" algn="l">
              <a:lnSpc>
                <a:spcPct val="100000"/>
              </a:lnSpc>
              <a:spcBef>
                <a:spcPts val="0"/>
              </a:spcBef>
              <a:buFont typeface="Arial" charset="0"/>
              <a:buChar char="•"/>
            </a:pPr>
            <a:endParaRPr lang="en-US" sz="2000" dirty="0" smtClean="0"/>
          </a:p>
        </p:txBody>
      </p:sp>
    </p:spTree>
    <p:extLst>
      <p:ext uri="{BB962C8B-B14F-4D97-AF65-F5344CB8AC3E}">
        <p14:creationId xmlns:p14="http://schemas.microsoft.com/office/powerpoint/2010/main" val="31453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05830"/>
          </a:xfrm>
        </p:spPr>
        <p:txBody>
          <a:bodyPr>
            <a:normAutofit fontScale="90000"/>
          </a:bodyPr>
          <a:lstStyle/>
          <a:p>
            <a:pPr algn="l"/>
            <a:r>
              <a:rPr lang="en-US" sz="4000" b="1" dirty="0"/>
              <a:t>Strongly </a:t>
            </a:r>
            <a:r>
              <a:rPr lang="en-US" sz="4000" b="1" dirty="0" smtClean="0"/>
              <a:t>Non outsourceable Puzzle Cont’d</a:t>
            </a:r>
            <a:endParaRPr lang="en-US" sz="4000" dirty="0"/>
          </a:p>
        </p:txBody>
      </p:sp>
      <p:sp>
        <p:nvSpPr>
          <p:cNvPr id="3" name="Subtitle 2"/>
          <p:cNvSpPr>
            <a:spLocks noGrp="1"/>
          </p:cNvSpPr>
          <p:nvPr>
            <p:ph type="subTitle" idx="1"/>
          </p:nvPr>
        </p:nvSpPr>
        <p:spPr>
          <a:xfrm>
            <a:off x="1524000" y="2228193"/>
            <a:ext cx="9144000" cy="3029607"/>
          </a:xfrm>
        </p:spPr>
        <p:txBody>
          <a:bodyPr/>
          <a:lstStyle/>
          <a:p>
            <a:pPr marL="342900" indent="-342900" algn="l">
              <a:buFont typeface="Arial" charset="0"/>
              <a:buChar char="•"/>
            </a:pPr>
            <a:r>
              <a:rPr lang="en-US" dirty="0" smtClean="0"/>
              <a:t> </a:t>
            </a:r>
            <a:r>
              <a:rPr lang="en-US" dirty="0"/>
              <a:t>T</a:t>
            </a:r>
            <a:r>
              <a:rPr lang="en-US" dirty="0" smtClean="0"/>
              <a:t>he </a:t>
            </a:r>
            <a:r>
              <a:rPr lang="en-US" dirty="0" smtClean="0"/>
              <a:t>stolen ticket cannot be distinguishable from the ticket produced through independent effort. </a:t>
            </a:r>
          </a:p>
          <a:p>
            <a:pPr marL="342900" indent="-342900" algn="l">
              <a:buFont typeface="Arial" charset="0"/>
              <a:buChar char="•"/>
            </a:pPr>
            <a:r>
              <a:rPr lang="en-US" dirty="0" smtClean="0"/>
              <a:t>In bitcoin , the message payload m contains the public key to which the reward is assigned. </a:t>
            </a:r>
          </a:p>
          <a:p>
            <a:pPr marL="342900" indent="-342900" algn="l">
              <a:buFont typeface="Arial" charset="0"/>
              <a:buChar char="•"/>
            </a:pPr>
            <a:r>
              <a:rPr lang="en-US" dirty="0" smtClean="0"/>
              <a:t>The stealing worker should bind its substituted  payload m* to the freshly generated public key for which it know the corresponding private key. </a:t>
            </a:r>
            <a:endParaRPr lang="en-US" dirty="0"/>
          </a:p>
        </p:txBody>
      </p:sp>
    </p:spTree>
    <p:extLst>
      <p:ext uri="{BB962C8B-B14F-4D97-AF65-F5344CB8AC3E}">
        <p14:creationId xmlns:p14="http://schemas.microsoft.com/office/powerpoint/2010/main" val="142539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26244"/>
          </a:xfrm>
        </p:spPr>
        <p:txBody>
          <a:bodyPr>
            <a:normAutofit/>
          </a:bodyPr>
          <a:lstStyle/>
          <a:p>
            <a:pPr algn="l"/>
            <a:r>
              <a:rPr lang="en-US" sz="4000" dirty="0" smtClean="0"/>
              <a:t>Integrating the </a:t>
            </a:r>
            <a:r>
              <a:rPr lang="en-US" sz="4000" dirty="0"/>
              <a:t>P</a:t>
            </a:r>
            <a:r>
              <a:rPr lang="en-US" sz="4000" dirty="0" smtClean="0"/>
              <a:t>uzzle with Bitcoin like Currencies</a:t>
            </a:r>
            <a:endParaRPr lang="en-US" sz="4000"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1765738" y="2648607"/>
                <a:ext cx="8902262" cy="3294993"/>
              </a:xfrm>
            </p:spPr>
            <p:txBody>
              <a:bodyPr>
                <a:normAutofit/>
              </a:bodyPr>
              <a:lstStyle/>
              <a:p>
                <a:pPr marL="342900" indent="-342900" algn="l">
                  <a:buFont typeface="Arial" charset="0"/>
                  <a:buChar char="•"/>
                </a:pPr>
                <a:r>
                  <a:rPr lang="en-US" dirty="0" smtClean="0"/>
                  <a:t>In  the proposed puzzle,  </a:t>
                </a:r>
                <a:r>
                  <a:rPr lang="en-US" dirty="0" err="1" smtClean="0"/>
                  <a:t>GenPuz</a:t>
                </a:r>
                <a:r>
                  <a:rPr lang="en-US" dirty="0" smtClean="0"/>
                  <a:t>(</a:t>
                </a:r>
                <a14:m>
                  <m:oMath xmlns:m="http://schemas.openxmlformats.org/officeDocument/2006/math">
                    <m:sSup>
                      <m:sSupPr>
                        <m:ctrlPr>
                          <a:rPr lang="en-US" i="1">
                            <a:latin typeface="Cambria Math" charset="0"/>
                          </a:rPr>
                        </m:ctrlPr>
                      </m:sSupPr>
                      <m:e>
                        <m:r>
                          <a:rPr lang="en-US" i="1">
                            <a:latin typeface="Cambria Math" charset="0"/>
                          </a:rPr>
                          <m:t>1</m:t>
                        </m:r>
                      </m:e>
                      <m:sup>
                        <m:r>
                          <a:rPr lang="en-US" i="1">
                            <a:latin typeface="Cambria Math" charset="0"/>
                          </a:rPr>
                          <m:t>𝜆</m:t>
                        </m:r>
                      </m:sup>
                    </m:sSup>
                    <m:r>
                      <a:rPr lang="en-US" i="1">
                        <a:latin typeface="Cambria Math" charset="0"/>
                      </a:rPr>
                      <m:t>)</m:t>
                    </m:r>
                  </m:oMath>
                </a14:m>
                <a:r>
                  <a:rPr lang="en-US" dirty="0" smtClean="0"/>
                  <a:t> must be  random function ,that generates the puzzle instance and this function returns the random string.</a:t>
                </a:r>
              </a:p>
              <a:p>
                <a:pPr marL="342900" indent="-342900" algn="l">
                  <a:buFont typeface="Arial" charset="0"/>
                  <a:buChar char="•"/>
                </a:pPr>
                <a:r>
                  <a:rPr lang="en-US" dirty="0" smtClean="0"/>
                  <a:t>In bitcoin, each puzzle is generated by the  applying the hash function to the solution of the previous puzzle. </a:t>
                </a:r>
              </a:p>
              <a:p>
                <a:pPr marL="342900" indent="-342900" algn="l">
                  <a:buFont typeface="Arial" charset="0"/>
                  <a:buChar char="•"/>
                </a:pPr>
                <a:r>
                  <a:rPr lang="en-US" dirty="0" smtClean="0"/>
                  <a:t>In the proposed puzzle , each next puzzle instance is generated from the hash of the previous solution and message</a:t>
                </a:r>
              </a:p>
              <a:p>
                <a:pPr algn="l"/>
                <a:r>
                  <a:rPr lang="en-US" b="0" dirty="0" smtClean="0"/>
                  <a:t> </a:t>
                </a:r>
                <a:r>
                  <a:rPr lang="en-US" b="0" dirty="0" err="1" smtClean="0"/>
                  <a:t>puz</a:t>
                </a:r>
                <a:r>
                  <a:rPr lang="en-US" b="0" dirty="0" smtClean="0"/>
                  <a:t>’</a:t>
                </a:r>
                <a14:m>
                  <m:oMath xmlns:m="http://schemas.openxmlformats.org/officeDocument/2006/math">
                    <m:r>
                      <a:rPr lang="en-US" b="0" i="1" smtClean="0">
                        <a:latin typeface="Cambria Math" charset="0"/>
                      </a:rPr>
                      <m:t> </m:t>
                    </m:r>
                    <m:r>
                      <a:rPr lang="en-US" i="1">
                        <a:latin typeface="Cambria Math" charset="0"/>
                      </a:rPr>
                      <m:t>≡</m:t>
                    </m:r>
                    <m:r>
                      <a:rPr lang="en-US" i="1">
                        <a:latin typeface="Cambria Math" charset="0"/>
                      </a:rPr>
                      <m:t>𝐻</m:t>
                    </m:r>
                    <m:r>
                      <a:rPr lang="en-US" i="1">
                        <a:latin typeface="Cambria Math" charset="0"/>
                      </a:rPr>
                      <m:t>(</m:t>
                    </m:r>
                    <m:r>
                      <a:rPr lang="en-US" i="1">
                        <a:latin typeface="Cambria Math" charset="0"/>
                      </a:rPr>
                      <m:t>𝑝𝑢𝑧</m:t>
                    </m:r>
                    <m:r>
                      <a:rPr lang="en-US" i="1">
                        <a:latin typeface="Cambria Math" charset="0"/>
                      </a:rPr>
                      <m:t>∥</m:t>
                    </m:r>
                    <m:r>
                      <a:rPr lang="en-US" i="1">
                        <a:latin typeface="Cambria Math" charset="0"/>
                      </a:rPr>
                      <m:t>𝑚</m:t>
                    </m:r>
                    <m:r>
                      <a:rPr lang="en-US" i="1">
                        <a:latin typeface="Cambria Math" charset="0"/>
                      </a:rPr>
                      <m:t>∥</m:t>
                    </m:r>
                    <m:r>
                      <a:rPr lang="en-US" i="1">
                        <a:latin typeface="Cambria Math" charset="0"/>
                      </a:rPr>
                      <m:t>𝑡𝑖𝑐𝑘𝑒𝑡</m:t>
                    </m:r>
                    <m:r>
                      <a:rPr lang="en-US" i="1">
                        <a:latin typeface="Cambria Math" charset="0"/>
                      </a:rPr>
                      <m:t>)</m:t>
                    </m:r>
                  </m:oMath>
                </a14:m>
                <a:r>
                  <a:rPr lang="en-US" dirty="0">
                    <a:effectLst/>
                  </a:rPr>
                  <a:t> </a:t>
                </a:r>
                <a:endParaRPr lang="en-US" dirty="0" smtClean="0"/>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1765738" y="2648607"/>
                <a:ext cx="8902262" cy="3294993"/>
              </a:xfrm>
              <a:blipFill rotWithShape="0">
                <a:blip r:embed="rId2"/>
                <a:stretch>
                  <a:fillRect l="-479" t="-555"/>
                </a:stretch>
              </a:blipFill>
            </p:spPr>
            <p:txBody>
              <a:bodyPr/>
              <a:lstStyle/>
              <a:p>
                <a:r>
                  <a:rPr lang="en-US">
                    <a:noFill/>
                  </a:rPr>
                  <a:t> </a:t>
                </a:r>
              </a:p>
            </p:txBody>
          </p:sp>
        </mc:Fallback>
      </mc:AlternateContent>
    </p:spTree>
    <p:extLst>
      <p:ext uri="{BB962C8B-B14F-4D97-AF65-F5344CB8AC3E}">
        <p14:creationId xmlns:p14="http://schemas.microsoft.com/office/powerpoint/2010/main" val="1470305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0727"/>
          </a:xfrm>
        </p:spPr>
        <p:txBody>
          <a:bodyPr>
            <a:normAutofit/>
          </a:bodyPr>
          <a:lstStyle/>
          <a:p>
            <a:pPr algn="l"/>
            <a:r>
              <a:rPr lang="en-US" sz="4000" dirty="0" smtClean="0"/>
              <a:t>Conclusion</a:t>
            </a:r>
            <a:endParaRPr lang="en-US" sz="4000" dirty="0"/>
          </a:p>
        </p:txBody>
      </p:sp>
      <p:sp>
        <p:nvSpPr>
          <p:cNvPr id="3" name="Subtitle 2"/>
          <p:cNvSpPr>
            <a:spLocks noGrp="1"/>
          </p:cNvSpPr>
          <p:nvPr>
            <p:ph type="subTitle" idx="1"/>
          </p:nvPr>
        </p:nvSpPr>
        <p:spPr>
          <a:xfrm>
            <a:off x="1744716" y="2207172"/>
            <a:ext cx="8923283" cy="3050628"/>
          </a:xfrm>
        </p:spPr>
        <p:txBody>
          <a:bodyPr>
            <a:normAutofit fontScale="92500" lnSpcReduction="20000"/>
          </a:bodyPr>
          <a:lstStyle/>
          <a:p>
            <a:pPr marL="342900" indent="-342900" algn="l">
              <a:buFont typeface="Arial" charset="0"/>
              <a:buChar char="•"/>
            </a:pPr>
            <a:r>
              <a:rPr lang="en-US" sz="2000" dirty="0" smtClean="0"/>
              <a:t>The puzzle achieves the two guarantees: </a:t>
            </a:r>
          </a:p>
          <a:p>
            <a:pPr marL="457200" indent="-457200" algn="l">
              <a:buFont typeface="+mj-lt"/>
              <a:buAutoNum type="arabicPeriod"/>
            </a:pPr>
            <a:r>
              <a:rPr lang="en-US" sz="2000" dirty="0" smtClean="0"/>
              <a:t>If the worker is doing the large part of the mining computation,  then it must possess a sufficiently  large part of the signing key such that it can later sign over the reward to its own public key, effectively stealing the reward from the pool operator. </a:t>
            </a:r>
          </a:p>
          <a:p>
            <a:pPr marL="457200" indent="-457200" algn="l">
              <a:buFont typeface="+mj-lt"/>
              <a:buAutoNum type="arabicPeriod"/>
            </a:pPr>
            <a:r>
              <a:rPr lang="en-US" sz="2000" dirty="0" smtClean="0"/>
              <a:t>The adversary can spend the stolen reward in a way that reveals no information about the adversary. </a:t>
            </a:r>
          </a:p>
          <a:p>
            <a:pPr algn="l"/>
            <a:r>
              <a:rPr lang="en-US" sz="2000" dirty="0" smtClean="0"/>
              <a:t>If we can enforce  the above,  then any pool wishing to outsource its work to an untrusted party runs the risk of losing its entitled mining reward, thus creating the disincentive to outsource mining work. </a:t>
            </a:r>
          </a:p>
        </p:txBody>
      </p:sp>
    </p:spTree>
    <p:extLst>
      <p:ext uri="{BB962C8B-B14F-4D97-AF65-F5344CB8AC3E}">
        <p14:creationId xmlns:p14="http://schemas.microsoft.com/office/powerpoint/2010/main" val="324632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Thankyou </a:t>
            </a:r>
            <a:endParaRPr lang="en-US" dirty="0"/>
          </a:p>
        </p:txBody>
      </p:sp>
    </p:spTree>
    <p:extLst>
      <p:ext uri="{BB962C8B-B14F-4D97-AF65-F5344CB8AC3E}">
        <p14:creationId xmlns:p14="http://schemas.microsoft.com/office/powerpoint/2010/main" val="1490754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03586"/>
            <a:ext cx="9144000" cy="1177160"/>
          </a:xfrm>
        </p:spPr>
        <p:txBody>
          <a:bodyPr>
            <a:normAutofit fontScale="90000"/>
          </a:bodyPr>
          <a:lstStyle/>
          <a:p>
            <a:pPr algn="l"/>
            <a:r>
              <a:rPr lang="en-US" sz="4000" b="1" dirty="0" smtClean="0"/>
              <a:t>Bitcoin</a:t>
            </a:r>
            <a:r>
              <a:rPr lang="en-US" sz="1800" b="1" dirty="0" smtClean="0"/>
              <a:t/>
            </a:r>
            <a:br>
              <a:rPr lang="en-US" sz="1800" b="1" dirty="0" smtClean="0"/>
            </a:br>
            <a:r>
              <a:rPr lang="en-US" sz="1800" b="1" dirty="0" smtClean="0"/>
              <a:t/>
            </a:r>
            <a:br>
              <a:rPr lang="en-US" sz="1800" b="1" dirty="0" smtClean="0"/>
            </a:br>
            <a:endParaRPr lang="en-US" sz="1800" b="1" dirty="0"/>
          </a:p>
        </p:txBody>
      </p:sp>
      <p:sp>
        <p:nvSpPr>
          <p:cNvPr id="3" name="Subtitle 2"/>
          <p:cNvSpPr>
            <a:spLocks noGrp="1"/>
          </p:cNvSpPr>
          <p:nvPr>
            <p:ph type="subTitle" idx="1"/>
          </p:nvPr>
        </p:nvSpPr>
        <p:spPr>
          <a:xfrm>
            <a:off x="1524000" y="2627586"/>
            <a:ext cx="9144000" cy="2630214"/>
          </a:xfrm>
        </p:spPr>
        <p:txBody>
          <a:bodyPr>
            <a:normAutofit/>
          </a:bodyPr>
          <a:lstStyle/>
          <a:p>
            <a:pPr marL="342900" indent="-342900" algn="l">
              <a:buFont typeface="Arial" charset="0"/>
              <a:buChar char="•"/>
            </a:pPr>
            <a:r>
              <a:rPr lang="en-US" sz="2000" dirty="0" smtClean="0"/>
              <a:t>A decentralized currency </a:t>
            </a:r>
            <a:endParaRPr lang="en-US" sz="2000" dirty="0"/>
          </a:p>
          <a:p>
            <a:pPr marL="342900" indent="-342900" algn="l">
              <a:buFont typeface="Arial" charset="0"/>
              <a:buChar char="•"/>
            </a:pPr>
            <a:r>
              <a:rPr lang="en-US" sz="2000" dirty="0" smtClean="0"/>
              <a:t>No single entity holds the large fraction of computational resources in the network.</a:t>
            </a:r>
          </a:p>
          <a:p>
            <a:pPr marL="342900" indent="-342900" algn="l">
              <a:buFont typeface="Arial" charset="0"/>
              <a:buChar char="•"/>
            </a:pPr>
            <a:r>
              <a:rPr lang="en-US" sz="2000" dirty="0" smtClean="0"/>
              <a:t>Violation of the above assumption can lead to several attacks. </a:t>
            </a:r>
          </a:p>
        </p:txBody>
      </p:sp>
    </p:spTree>
    <p:extLst>
      <p:ext uri="{BB962C8B-B14F-4D97-AF65-F5344CB8AC3E}">
        <p14:creationId xmlns:p14="http://schemas.microsoft.com/office/powerpoint/2010/main" val="751298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2359"/>
            <a:ext cx="9144000" cy="1019503"/>
          </a:xfrm>
        </p:spPr>
        <p:txBody>
          <a:bodyPr>
            <a:normAutofit/>
          </a:bodyPr>
          <a:lstStyle/>
          <a:p>
            <a:pPr algn="l"/>
            <a:r>
              <a:rPr lang="en-US" sz="4000" b="1" dirty="0" smtClean="0"/>
              <a:t>The Problem</a:t>
            </a:r>
            <a:endParaRPr lang="en-US" sz="2400" b="1" dirty="0"/>
          </a:p>
        </p:txBody>
      </p:sp>
      <p:sp>
        <p:nvSpPr>
          <p:cNvPr id="3" name="Subtitle 2"/>
          <p:cNvSpPr>
            <a:spLocks noGrp="1"/>
          </p:cNvSpPr>
          <p:nvPr>
            <p:ph type="subTitle" idx="1"/>
          </p:nvPr>
        </p:nvSpPr>
        <p:spPr>
          <a:xfrm>
            <a:off x="1524000" y="1891863"/>
            <a:ext cx="9144000" cy="3365938"/>
          </a:xfrm>
        </p:spPr>
        <p:txBody>
          <a:bodyPr>
            <a:normAutofit/>
          </a:bodyPr>
          <a:lstStyle/>
          <a:p>
            <a:pPr marL="342900" marR="0" lvl="0" indent="-342900" algn="l" defTabSz="914400" eaLnBrk="1" fontAlgn="auto" latinLnBrk="0" hangingPunct="1">
              <a:lnSpc>
                <a:spcPct val="100000"/>
              </a:lnSpc>
              <a:spcBef>
                <a:spcPts val="0"/>
              </a:spcBef>
              <a:spcAft>
                <a:spcPts val="0"/>
              </a:spcAft>
              <a:buClrTx/>
              <a:buSzTx/>
              <a:buFont typeface="Arial" charset="0"/>
              <a:buChar char="•"/>
              <a:tabLst/>
              <a:defRPr/>
            </a:pPr>
            <a:r>
              <a:rPr lang="en-US" sz="2000" dirty="0" smtClean="0"/>
              <a:t>Mining coalition has lead to the concentration of mining power. </a:t>
            </a:r>
            <a:endParaRPr lang="en-US" sz="2000" dirty="0"/>
          </a:p>
          <a:p>
            <a:pPr marL="342900" marR="0" lvl="0" indent="-342900" algn="l" defTabSz="914400" eaLnBrk="1" fontAlgn="auto" latinLnBrk="0" hangingPunct="1">
              <a:lnSpc>
                <a:spcPct val="100000"/>
              </a:lnSpc>
              <a:spcBef>
                <a:spcPts val="0"/>
              </a:spcBef>
              <a:spcAft>
                <a:spcPts val="0"/>
              </a:spcAft>
              <a:buClrTx/>
              <a:buSzTx/>
              <a:buFont typeface="Arial" charset="0"/>
              <a:buChar char="•"/>
              <a:tabLst/>
              <a:defRPr/>
            </a:pPr>
            <a:r>
              <a:rPr lang="en-US" sz="2000" dirty="0" smtClean="0"/>
              <a:t>Mining pools and hosted mining </a:t>
            </a:r>
            <a:r>
              <a:rPr lang="mr-IN" sz="2000" dirty="0" smtClean="0"/>
              <a:t>–</a:t>
            </a:r>
            <a:r>
              <a:rPr lang="en-US" sz="2000" dirty="0" smtClean="0"/>
              <a:t> mining coalition.</a:t>
            </a:r>
          </a:p>
          <a:p>
            <a:pPr marL="342900" marR="0" lvl="0" indent="-342900" algn="l" defTabSz="914400" eaLnBrk="1" fontAlgn="auto" latinLnBrk="0" hangingPunct="1">
              <a:lnSpc>
                <a:spcPct val="100000"/>
              </a:lnSpc>
              <a:spcBef>
                <a:spcPts val="0"/>
              </a:spcBef>
              <a:spcAft>
                <a:spcPts val="0"/>
              </a:spcAft>
              <a:buClrTx/>
              <a:buSzTx/>
              <a:buFont typeface="Arial" charset="0"/>
              <a:buChar char="•"/>
              <a:tabLst/>
              <a:defRPr/>
            </a:pPr>
            <a:r>
              <a:rPr lang="en-US" sz="2000" dirty="0" smtClean="0"/>
              <a:t>Mining </a:t>
            </a:r>
            <a:r>
              <a:rPr lang="en-US" sz="2000" dirty="0" smtClean="0"/>
              <a:t>pools</a:t>
            </a:r>
            <a:r>
              <a:rPr lang="en-US" sz="2000" dirty="0" smtClean="0"/>
              <a:t>-</a:t>
            </a:r>
            <a:r>
              <a:rPr lang="en-US" sz="2000" dirty="0"/>
              <a:t> </a:t>
            </a:r>
            <a:r>
              <a:rPr lang="en-US" sz="2000" dirty="0" smtClean="0"/>
              <a:t>it restricts </a:t>
            </a:r>
            <a:r>
              <a:rPr lang="en-US" sz="2000" dirty="0" smtClean="0"/>
              <a:t>the mining risk and obtain the mining rewards at the stable rate</a:t>
            </a:r>
          </a:p>
          <a:p>
            <a:pPr marL="342900" marR="0" lvl="0" indent="-342900" algn="l" defTabSz="914400" eaLnBrk="1" fontAlgn="auto" latinLnBrk="0" hangingPunct="1">
              <a:lnSpc>
                <a:spcPct val="100000"/>
              </a:lnSpc>
              <a:spcBef>
                <a:spcPts val="0"/>
              </a:spcBef>
              <a:spcAft>
                <a:spcPts val="0"/>
              </a:spcAft>
              <a:buClrTx/>
              <a:buSzTx/>
              <a:buFont typeface="Arial" charset="0"/>
              <a:buChar char="•"/>
              <a:tabLst/>
              <a:defRPr/>
            </a:pPr>
            <a:r>
              <a:rPr lang="en-US" sz="2000" dirty="0" err="1" smtClean="0"/>
              <a:t>Eg</a:t>
            </a:r>
            <a:r>
              <a:rPr lang="en-US" sz="2000" dirty="0" smtClean="0"/>
              <a:t>- </a:t>
            </a:r>
            <a:r>
              <a:rPr lang="en-US" sz="2000" dirty="0" err="1" smtClean="0"/>
              <a:t>Ghash</a:t>
            </a:r>
            <a:r>
              <a:rPr lang="en-US" sz="2000" dirty="0" smtClean="0"/>
              <a:t>  </a:t>
            </a:r>
            <a:r>
              <a:rPr lang="en-US" sz="2000" dirty="0" smtClean="0"/>
              <a:t>I.O</a:t>
            </a:r>
            <a:endParaRPr lang="en-US" sz="2000" dirty="0" smtClean="0"/>
          </a:p>
          <a:p>
            <a:pPr marL="342900" marR="0" lvl="0" indent="-342900" algn="l" defTabSz="914400" eaLnBrk="1" fontAlgn="auto" latinLnBrk="0" hangingPunct="1">
              <a:lnSpc>
                <a:spcPct val="100000"/>
              </a:lnSpc>
              <a:spcBef>
                <a:spcPts val="0"/>
              </a:spcBef>
              <a:spcAft>
                <a:spcPts val="0"/>
              </a:spcAft>
              <a:buClrTx/>
              <a:buSzTx/>
              <a:buFont typeface="Arial" charset="0"/>
              <a:buChar char="•"/>
              <a:tabLst/>
              <a:defRPr/>
            </a:pPr>
            <a:r>
              <a:rPr lang="en-US" sz="2000" dirty="0" smtClean="0"/>
              <a:t>Hosted Mining- </a:t>
            </a:r>
            <a:r>
              <a:rPr lang="en-US" sz="2000" dirty="0" smtClean="0"/>
              <a:t>individuals outsource </a:t>
            </a:r>
            <a:r>
              <a:rPr lang="en-US" sz="2000" dirty="0" smtClean="0"/>
              <a:t>their mining effort to one or few service </a:t>
            </a:r>
            <a:r>
              <a:rPr lang="en-US" sz="2000" dirty="0" smtClean="0"/>
              <a:t>providers</a:t>
            </a:r>
            <a:r>
              <a:rPr lang="en-US" sz="2000" dirty="0" smtClean="0"/>
              <a:t>. </a:t>
            </a:r>
            <a:endParaRPr lang="en-US" sz="2000" dirty="0" smtClean="0"/>
          </a:p>
          <a:p>
            <a:pPr marL="342900" marR="0" lvl="0" indent="-342900" algn="l" defTabSz="914400" eaLnBrk="1" fontAlgn="auto" latinLnBrk="0" hangingPunct="1">
              <a:lnSpc>
                <a:spcPct val="100000"/>
              </a:lnSpc>
              <a:spcBef>
                <a:spcPts val="0"/>
              </a:spcBef>
              <a:spcAft>
                <a:spcPts val="0"/>
              </a:spcAft>
              <a:buClrTx/>
              <a:buSzTx/>
              <a:buFont typeface="Arial" charset="0"/>
              <a:buChar char="•"/>
              <a:tabLst/>
              <a:defRPr/>
            </a:pPr>
            <a:r>
              <a:rPr lang="en-US" sz="2000" dirty="0" smtClean="0"/>
              <a:t>Threat to the security of the bitcoin or bitcoin like currencies.</a:t>
            </a:r>
          </a:p>
          <a:p>
            <a:pPr marL="342900" marR="0" lvl="0" indent="-342900" algn="l" defTabSz="914400" eaLnBrk="1" fontAlgn="auto" latinLnBrk="0" hangingPunct="1">
              <a:lnSpc>
                <a:spcPct val="100000"/>
              </a:lnSpc>
              <a:spcBef>
                <a:spcPts val="0"/>
              </a:spcBef>
              <a:spcAft>
                <a:spcPts val="0"/>
              </a:spcAft>
              <a:buClrTx/>
              <a:buSzTx/>
              <a:buFont typeface="Arial" charset="0"/>
              <a:buChar char="•"/>
              <a:tabLst/>
              <a:defRPr/>
            </a:pPr>
            <a:endParaRPr lang="en-US" sz="2000" dirty="0" smtClean="0"/>
          </a:p>
        </p:txBody>
      </p:sp>
    </p:spTree>
    <p:extLst>
      <p:ext uri="{BB962C8B-B14F-4D97-AF65-F5344CB8AC3E}">
        <p14:creationId xmlns:p14="http://schemas.microsoft.com/office/powerpoint/2010/main" val="99966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6235"/>
            <a:ext cx="9144000" cy="977462"/>
          </a:xfrm>
        </p:spPr>
        <p:txBody>
          <a:bodyPr>
            <a:normAutofit/>
          </a:bodyPr>
          <a:lstStyle/>
          <a:p>
            <a:pPr algn="l"/>
            <a:r>
              <a:rPr lang="en-US" sz="4000" b="1" dirty="0" smtClean="0"/>
              <a:t>The Objective( Intuition )</a:t>
            </a:r>
            <a:endParaRPr lang="en-US" sz="4000" b="1" dirty="0"/>
          </a:p>
        </p:txBody>
      </p:sp>
      <p:sp>
        <p:nvSpPr>
          <p:cNvPr id="3" name="Subtitle 2"/>
          <p:cNvSpPr>
            <a:spLocks noGrp="1"/>
          </p:cNvSpPr>
          <p:nvPr>
            <p:ph type="subTitle" idx="1"/>
          </p:nvPr>
        </p:nvSpPr>
        <p:spPr>
          <a:xfrm>
            <a:off x="1524000" y="2448910"/>
            <a:ext cx="9144000" cy="2808890"/>
          </a:xfrm>
        </p:spPr>
        <p:txBody>
          <a:bodyPr/>
          <a:lstStyle/>
          <a:p>
            <a:pPr algn="l"/>
            <a:r>
              <a:rPr lang="en-US" dirty="0" smtClean="0"/>
              <a:t> </a:t>
            </a:r>
            <a:r>
              <a:rPr lang="en-US" sz="2000" dirty="0" smtClean="0"/>
              <a:t>Propose a puzzle which </a:t>
            </a:r>
            <a:endParaRPr lang="en-US" sz="2000" dirty="0"/>
          </a:p>
          <a:p>
            <a:pPr marL="342900" indent="-342900" algn="l">
              <a:buFont typeface="Arial" charset="0"/>
              <a:buChar char="•"/>
            </a:pPr>
            <a:r>
              <a:rPr lang="en-US" sz="2000" dirty="0" smtClean="0"/>
              <a:t> can disable such outsourcing mechanisms and deter the mining  coalition. </a:t>
            </a:r>
          </a:p>
          <a:p>
            <a:pPr marL="342900" indent="-342900" algn="l">
              <a:buFont typeface="Arial" charset="0"/>
              <a:buChar char="•"/>
            </a:pPr>
            <a:r>
              <a:rPr lang="en-US" sz="2000" dirty="0" smtClean="0"/>
              <a:t> is non outsourceable and retain the decentralized nature of bitcoin mining </a:t>
            </a:r>
          </a:p>
          <a:p>
            <a:pPr marL="342900" indent="-342900" algn="l">
              <a:buFont typeface="Arial" charset="0"/>
              <a:buChar char="•"/>
            </a:pPr>
            <a:endParaRPr lang="en-US" sz="2000" dirty="0" smtClean="0"/>
          </a:p>
        </p:txBody>
      </p:sp>
    </p:spTree>
    <p:extLst>
      <p:ext uri="{BB962C8B-B14F-4D97-AF65-F5344CB8AC3E}">
        <p14:creationId xmlns:p14="http://schemas.microsoft.com/office/powerpoint/2010/main" val="51820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05527"/>
          </a:xfrm>
        </p:spPr>
        <p:txBody>
          <a:bodyPr>
            <a:normAutofit/>
          </a:bodyPr>
          <a:lstStyle/>
          <a:p>
            <a:pPr algn="l"/>
            <a:r>
              <a:rPr lang="en-US" sz="4000" dirty="0" smtClean="0"/>
              <a:t>How do the mining pool operates </a:t>
            </a:r>
            <a:endParaRPr lang="en-US" sz="4000" dirty="0"/>
          </a:p>
        </p:txBody>
      </p:sp>
      <p:sp>
        <p:nvSpPr>
          <p:cNvPr id="3" name="Subtitle 2"/>
          <p:cNvSpPr>
            <a:spLocks noGrp="1"/>
          </p:cNvSpPr>
          <p:nvPr>
            <p:ph type="subTitle" idx="1"/>
          </p:nvPr>
        </p:nvSpPr>
        <p:spPr>
          <a:xfrm>
            <a:off x="1524000" y="2753710"/>
            <a:ext cx="9144000" cy="2504090"/>
          </a:xfrm>
        </p:spPr>
        <p:txBody>
          <a:bodyPr/>
          <a:lstStyle/>
          <a:p>
            <a:pPr marL="342900" indent="-342900" algn="l">
              <a:buFont typeface="Arial" charset="0"/>
              <a:buChar char="•"/>
            </a:pPr>
            <a:r>
              <a:rPr lang="en-US" dirty="0" smtClean="0"/>
              <a:t>members </a:t>
            </a:r>
            <a:r>
              <a:rPr lang="mr-IN" dirty="0" smtClean="0"/>
              <a:t>–</a:t>
            </a:r>
            <a:r>
              <a:rPr lang="en-US" dirty="0" smtClean="0"/>
              <a:t> </a:t>
            </a:r>
            <a:r>
              <a:rPr lang="en-US" dirty="0" smtClean="0"/>
              <a:t>submit </a:t>
            </a:r>
            <a:r>
              <a:rPr lang="en-US" dirty="0" smtClean="0"/>
              <a:t>the cryptographic proofs (called shares) to other pool members ( or the pool operator</a:t>
            </a:r>
            <a:r>
              <a:rPr lang="en-US" dirty="0" smtClean="0"/>
              <a:t>). </a:t>
            </a:r>
            <a:endParaRPr lang="en-US" dirty="0" smtClean="0"/>
          </a:p>
          <a:p>
            <a:pPr marL="342900" indent="-342900" algn="l">
              <a:buFont typeface="Arial" charset="0"/>
              <a:buChar char="•"/>
            </a:pPr>
            <a:r>
              <a:rPr lang="en-US" dirty="0" smtClean="0"/>
              <a:t>Work </a:t>
            </a:r>
            <a:r>
              <a:rPr lang="mr-IN" dirty="0" smtClean="0"/>
              <a:t>–</a:t>
            </a:r>
            <a:r>
              <a:rPr lang="en-US" dirty="0" smtClean="0"/>
              <a:t> tied with the public key of the pool operator. </a:t>
            </a:r>
            <a:endParaRPr lang="en-US" dirty="0"/>
          </a:p>
        </p:txBody>
      </p:sp>
    </p:spTree>
    <p:extLst>
      <p:ext uri="{BB962C8B-B14F-4D97-AF65-F5344CB8AC3E}">
        <p14:creationId xmlns:p14="http://schemas.microsoft.com/office/powerpoint/2010/main" val="339845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31651"/>
          </a:xfrm>
        </p:spPr>
        <p:txBody>
          <a:bodyPr>
            <a:normAutofit/>
          </a:bodyPr>
          <a:lstStyle/>
          <a:p>
            <a:pPr algn="l"/>
            <a:r>
              <a:rPr lang="en-US" sz="4000" dirty="0" smtClean="0"/>
              <a:t>Scratch </a:t>
            </a:r>
            <a:r>
              <a:rPr lang="en-US" sz="4000" dirty="0"/>
              <a:t>O</a:t>
            </a:r>
            <a:r>
              <a:rPr lang="en-US" sz="4000" dirty="0" smtClean="0"/>
              <a:t>ff Puzzle </a:t>
            </a:r>
            <a:endParaRPr lang="en-US" sz="4000"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1786759" y="2375338"/>
                <a:ext cx="9207061" cy="3342291"/>
              </a:xfrm>
            </p:spPr>
            <p:txBody>
              <a:bodyPr>
                <a:normAutofit lnSpcReduction="10000"/>
              </a:bodyPr>
              <a:lstStyle/>
              <a:p>
                <a:pPr algn="l"/>
                <a:endParaRPr lang="en-US" sz="2000" dirty="0" smtClean="0"/>
              </a:p>
              <a:p>
                <a:pPr algn="l"/>
                <a:r>
                  <a:rPr lang="en-US" sz="2000" dirty="0" smtClean="0"/>
                  <a:t> </a:t>
                </a:r>
                <a:endParaRPr lang="en-US" sz="2000" dirty="0" smtClean="0"/>
              </a:p>
              <a:p>
                <a:pPr algn="l"/>
                <a:r>
                  <a:rPr lang="en-US" sz="2000" dirty="0" smtClean="0"/>
                  <a:t>It has three algorithm:</a:t>
                </a:r>
              </a:p>
              <a:p>
                <a:pPr marL="457200" indent="-457200" algn="l">
                  <a:buAutoNum type="arabicPeriod"/>
                </a:pPr>
                <a14:m>
                  <m:oMath xmlns:m="http://schemas.openxmlformats.org/officeDocument/2006/math">
                    <m:r>
                      <a:rPr lang="en-US" sz="2000" i="1">
                        <a:latin typeface="Cambria Math" charset="0"/>
                      </a:rPr>
                      <m:t>𝐺</m:t>
                    </m:r>
                    <m:r>
                      <a:rPr lang="en-US" sz="2000" i="1">
                        <a:latin typeface="Cambria Math" charset="0"/>
                      </a:rPr>
                      <m:t>(</m:t>
                    </m:r>
                    <m:sSup>
                      <m:sSupPr>
                        <m:ctrlPr>
                          <a:rPr lang="en-US" sz="2000" i="1">
                            <a:latin typeface="Cambria Math" charset="0"/>
                          </a:rPr>
                        </m:ctrlPr>
                      </m:sSupPr>
                      <m:e>
                        <m:r>
                          <a:rPr lang="en-US" sz="2000" i="1">
                            <a:latin typeface="Cambria Math" charset="0"/>
                          </a:rPr>
                          <m:t>1</m:t>
                        </m:r>
                      </m:e>
                      <m:sup>
                        <m:r>
                          <a:rPr lang="en-US" sz="2000" i="1">
                            <a:latin typeface="Cambria Math" charset="0"/>
                          </a:rPr>
                          <m:t>𝜆</m:t>
                        </m:r>
                      </m:sup>
                    </m:sSup>
                    <m:r>
                      <a:rPr lang="en-US" sz="2000" i="1">
                        <a:latin typeface="Cambria Math" charset="0"/>
                      </a:rPr>
                      <m:t>)←</m:t>
                    </m:r>
                  </m:oMath>
                </a14:m>
                <a:r>
                  <a:rPr lang="en-US" sz="2000" dirty="0"/>
                  <a:t> </a:t>
                </a:r>
                <a:r>
                  <a:rPr lang="en-US" sz="2000" dirty="0" smtClean="0"/>
                  <a:t>puz</a:t>
                </a:r>
              </a:p>
              <a:p>
                <a:pPr marL="457200" indent="-457200" algn="l">
                  <a:buAutoNum type="arabicPeriod"/>
                </a:pPr>
                <a14:m>
                  <m:oMath xmlns:m="http://schemas.openxmlformats.org/officeDocument/2006/math">
                    <m:r>
                      <a:rPr lang="en-US" sz="2000" i="1">
                        <a:latin typeface="Cambria Math" charset="0"/>
                      </a:rPr>
                      <m:t>𝑊𝑜𝑟𝑘</m:t>
                    </m:r>
                    <m:r>
                      <a:rPr lang="en-US" sz="2000" i="1">
                        <a:latin typeface="Cambria Math" charset="0"/>
                      </a:rPr>
                      <m:t> (</m:t>
                    </m:r>
                    <m:r>
                      <a:rPr lang="en-US" sz="2000" i="1">
                        <a:latin typeface="Cambria Math" charset="0"/>
                      </a:rPr>
                      <m:t>𝑝𝑢𝑧</m:t>
                    </m:r>
                    <m:r>
                      <a:rPr lang="en-US" sz="2000" i="1">
                        <a:latin typeface="Cambria Math" charset="0"/>
                      </a:rPr>
                      <m:t>, </m:t>
                    </m:r>
                    <m:r>
                      <a:rPr lang="en-US" sz="2000" i="1">
                        <a:latin typeface="Cambria Math" charset="0"/>
                      </a:rPr>
                      <m:t>𝑚</m:t>
                    </m:r>
                    <m:r>
                      <a:rPr lang="en-US" sz="2000" i="1">
                        <a:latin typeface="Cambria Math" charset="0"/>
                      </a:rPr>
                      <m:t>,</m:t>
                    </m:r>
                    <m:r>
                      <a:rPr lang="en-US" sz="2000" i="1">
                        <a:latin typeface="Cambria Math" charset="0"/>
                      </a:rPr>
                      <m:t>𝑡</m:t>
                    </m:r>
                    <m:r>
                      <a:rPr lang="en-US" sz="2000" i="1">
                        <a:latin typeface="Cambria Math" charset="0"/>
                      </a:rPr>
                      <m:t>)→</m:t>
                    </m:r>
                  </m:oMath>
                </a14:m>
                <a:r>
                  <a:rPr lang="en-US" sz="2000" dirty="0" smtClean="0"/>
                  <a:t> ticket </a:t>
                </a:r>
              </a:p>
              <a:p>
                <a:pPr marL="457200" indent="-457200" algn="l">
                  <a:buAutoNum type="arabicPeriod"/>
                </a:pPr>
                <a:r>
                  <a:rPr lang="en-US" sz="2000" dirty="0" smtClean="0"/>
                  <a:t> </a:t>
                </a:r>
                <a:r>
                  <a:rPr lang="en-US" sz="2000" dirty="0"/>
                  <a:t>verify (</a:t>
                </a:r>
                <a:r>
                  <a:rPr lang="en-US" sz="2000" dirty="0" err="1"/>
                  <a:t>puz</a:t>
                </a:r>
                <a:r>
                  <a:rPr lang="en-US" sz="2000" dirty="0"/>
                  <a:t>, m, ticket)</a:t>
                </a:r>
                <a14:m>
                  <m:oMath xmlns:m="http://schemas.openxmlformats.org/officeDocument/2006/math">
                    <m:r>
                      <a:rPr lang="en-US" sz="2000" i="1">
                        <a:latin typeface="Cambria Math" charset="0"/>
                      </a:rPr>
                      <m:t> → </m:t>
                    </m:r>
                  </m:oMath>
                </a14:m>
                <a:r>
                  <a:rPr lang="en-US" sz="2000" dirty="0"/>
                  <a:t>(0,1</a:t>
                </a:r>
                <a:r>
                  <a:rPr lang="en-US" sz="2000" dirty="0" smtClean="0"/>
                  <a:t>) </a:t>
                </a:r>
                <a:r>
                  <a:rPr lang="en-US" sz="2000" dirty="0"/>
                  <a:t> </a:t>
                </a:r>
                <a:endParaRPr lang="en-US" sz="2000" dirty="0" smtClean="0"/>
              </a:p>
              <a:p>
                <a:pPr marL="457200" indent="-457200" algn="l">
                  <a:buFont typeface="Arial" charset="0"/>
                  <a:buChar char="•"/>
                </a:pPr>
                <a:r>
                  <a:rPr lang="en-US" sz="2000" dirty="0" smtClean="0"/>
                  <a:t>Non </a:t>
                </a:r>
                <a:r>
                  <a:rPr lang="en-US" sz="2000" dirty="0" smtClean="0"/>
                  <a:t>transferability. </a:t>
                </a:r>
                <a:endParaRPr lang="en-US" sz="2000" dirty="0" smtClean="0"/>
              </a:p>
              <a:p>
                <a:pPr marL="457200" indent="-457200" algn="l">
                  <a:buFont typeface="Arial" charset="0"/>
                  <a:buChar char="•"/>
                </a:pPr>
                <a:r>
                  <a:rPr lang="en-US" sz="2000" dirty="0" smtClean="0"/>
                  <a:t>Amenable to  secure </a:t>
                </a:r>
                <a:r>
                  <a:rPr lang="en-US" sz="2000" dirty="0" smtClean="0"/>
                  <a:t>outsourcing.</a:t>
                </a:r>
                <a:endParaRPr lang="en-US" sz="2000" dirty="0" smtClean="0"/>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1786759" y="2375338"/>
                <a:ext cx="9207061" cy="3342291"/>
              </a:xfrm>
              <a:blipFill rotWithShape="0">
                <a:blip r:embed="rId2"/>
                <a:stretch>
                  <a:fillRect l="-728"/>
                </a:stretch>
              </a:blipFill>
            </p:spPr>
            <p:txBody>
              <a:bodyPr/>
              <a:lstStyle/>
              <a:p>
                <a:r>
                  <a:rPr lang="en-US">
                    <a:noFill/>
                  </a:rPr>
                  <a:t> </a:t>
                </a:r>
              </a:p>
            </p:txBody>
          </p:sp>
        </mc:Fallback>
      </mc:AlternateContent>
    </p:spTree>
    <p:extLst>
      <p:ext uri="{BB962C8B-B14F-4D97-AF65-F5344CB8AC3E}">
        <p14:creationId xmlns:p14="http://schemas.microsoft.com/office/powerpoint/2010/main" val="202145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11237"/>
          </a:xfrm>
        </p:spPr>
        <p:txBody>
          <a:bodyPr>
            <a:normAutofit/>
          </a:bodyPr>
          <a:lstStyle/>
          <a:p>
            <a:pPr algn="l"/>
            <a:r>
              <a:rPr lang="en-US" sz="4000" b="1" dirty="0" smtClean="0"/>
              <a:t>Non Outsourceable Puzzle </a:t>
            </a:r>
            <a:endParaRPr lang="en-US" sz="4000" b="1"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1755228" y="2354316"/>
                <a:ext cx="8912772" cy="4503683"/>
              </a:xfrm>
            </p:spPr>
            <p:txBody>
              <a:bodyPr>
                <a:normAutofit lnSpcReduction="10000"/>
              </a:bodyPr>
              <a:lstStyle/>
              <a:p>
                <a:pPr marL="342900" indent="-342900" algn="l">
                  <a:buFontTx/>
                  <a:buChar char="-"/>
                </a:pPr>
                <a:r>
                  <a:rPr lang="en-US" dirty="0" smtClean="0"/>
                  <a:t>Weak non outsourceable puzzle </a:t>
                </a:r>
              </a:p>
              <a:p>
                <a:pPr marL="342900" indent="-342900" algn="l">
                  <a:buFontTx/>
                  <a:buChar char="-"/>
                </a:pPr>
                <a:r>
                  <a:rPr lang="en-US" dirty="0" smtClean="0"/>
                  <a:t>Strong non outsourceable puzzle</a:t>
                </a:r>
              </a:p>
              <a:p>
                <a:pPr marL="342900" indent="-342900" algn="l">
                  <a:buFont typeface="Arial" charset="0"/>
                  <a:buChar char="•"/>
                </a:pPr>
                <a:r>
                  <a:rPr lang="en-US" dirty="0" smtClean="0"/>
                  <a:t>No effective outsourcing protocol exists. </a:t>
                </a:r>
              </a:p>
              <a:p>
                <a:pPr algn="l"/>
                <a:r>
                  <a:rPr lang="en-US" dirty="0" smtClean="0"/>
                  <a:t>Assumptions:</a:t>
                </a:r>
              </a:p>
              <a:p>
                <a:pPr marL="457200" indent="-457200" algn="l">
                  <a:buAutoNum type="arabicPeriod"/>
                </a:pPr>
                <a:r>
                  <a:rPr lang="en-US" dirty="0"/>
                  <a:t>P</a:t>
                </a:r>
                <a:r>
                  <a:rPr lang="en-US" dirty="0" smtClean="0"/>
                  <a:t>ool operator executes the protocol correctly and the worker may deviate arbitrarily. </a:t>
                </a:r>
              </a:p>
              <a:p>
                <a:pPr marL="457200" indent="-457200" algn="l">
                  <a:buAutoNum type="arabicPeriod"/>
                </a:pPr>
                <a14:m>
                  <m:oMath xmlns:m="http://schemas.openxmlformats.org/officeDocument/2006/math">
                    <m:sSub>
                      <m:sSubPr>
                        <m:ctrlPr>
                          <a:rPr lang="en-US" i="1">
                            <a:latin typeface="Cambria Math" charset="0"/>
                          </a:rPr>
                        </m:ctrlPr>
                      </m:sSubPr>
                      <m:e>
                        <m:r>
                          <a:rPr lang="en-US" b="0" i="1">
                            <a:latin typeface="Cambria Math" charset="0"/>
                          </a:rPr>
                          <m:t>𝑡</m:t>
                        </m:r>
                      </m:e>
                      <m:sub>
                        <m:r>
                          <a:rPr lang="en-US" b="0" i="1">
                            <a:latin typeface="Cambria Math" charset="0"/>
                          </a:rPr>
                          <m:t>𝑐</m:t>
                        </m:r>
                      </m:sub>
                    </m:sSub>
                  </m:oMath>
                </a14:m>
                <a:r>
                  <a:rPr lang="en-US" dirty="0" smtClean="0"/>
                  <a:t> be the work performed by the  pool operator. </a:t>
                </a:r>
              </a:p>
              <a:p>
                <a:pPr marL="457200" indent="-457200" algn="l">
                  <a:buAutoNum type="arabicPeriod"/>
                </a:pPr>
                <a14:m>
                  <m:oMath xmlns:m="http://schemas.openxmlformats.org/officeDocument/2006/math">
                    <m:sSub>
                      <m:sSubPr>
                        <m:ctrlPr>
                          <a:rPr lang="en-US" i="1">
                            <a:latin typeface="Cambria Math" charset="0"/>
                          </a:rPr>
                        </m:ctrlPr>
                      </m:sSubPr>
                      <m:e>
                        <m:r>
                          <a:rPr lang="en-US" b="0" i="1">
                            <a:latin typeface="Cambria Math" charset="0"/>
                          </a:rPr>
                          <m:t>𝑡</m:t>
                        </m:r>
                      </m:e>
                      <m:sub>
                        <m:r>
                          <a:rPr lang="en-US" b="0" i="1">
                            <a:latin typeface="Cambria Math" charset="0"/>
                          </a:rPr>
                          <m:t>𝑠</m:t>
                        </m:r>
                      </m:sub>
                    </m:sSub>
                  </m:oMath>
                </a14:m>
                <a:r>
                  <a:rPr lang="en-US" dirty="0" smtClean="0"/>
                  <a:t> be the work performed by the worker.</a:t>
                </a:r>
              </a:p>
              <a:p>
                <a:pPr marL="457200" indent="-457200" algn="l">
                  <a:buAutoNum type="arabicPeriod"/>
                </a:pPr>
                <a14:m>
                  <m:oMath xmlns:m="http://schemas.openxmlformats.org/officeDocument/2006/math">
                    <m:sSub>
                      <m:sSubPr>
                        <m:ctrlPr>
                          <a:rPr lang="en-US" i="1">
                            <a:latin typeface="Cambria Math" charset="0"/>
                          </a:rPr>
                        </m:ctrlPr>
                      </m:sSubPr>
                      <m:e>
                        <m:r>
                          <a:rPr lang="en-US" b="0" i="1">
                            <a:latin typeface="Cambria Math" charset="0"/>
                          </a:rPr>
                          <m:t>𝑡</m:t>
                        </m:r>
                      </m:e>
                      <m:sub>
                        <m:r>
                          <a:rPr lang="en-US" b="0" i="1">
                            <a:latin typeface="Cambria Math" charset="0"/>
                          </a:rPr>
                          <m:t>𝑒</m:t>
                        </m:r>
                      </m:sub>
                    </m:sSub>
                  </m:oMath>
                </a14:m>
                <a:r>
                  <a:rPr lang="en-US" dirty="0" smtClean="0"/>
                  <a:t> be the effective amount of the work during the protocol. </a:t>
                </a:r>
              </a:p>
              <a:p>
                <a:pPr marL="457200" indent="-457200" algn="l">
                  <a:buAutoNum type="arabicPeriod"/>
                </a:pPr>
                <a:r>
                  <a:rPr lang="en-US" dirty="0" smtClean="0"/>
                  <a:t>Payload m is computed during the interaction between the pool operator and the worker. </a:t>
                </a:r>
                <a:endParaRPr lang="en-US" dirty="0"/>
              </a:p>
              <a:p>
                <a:pPr algn="l"/>
                <a:r>
                  <a:rPr lang="en-US" dirty="0" smtClean="0"/>
                  <a:t>Effective outsourcing can only exist, if </a:t>
                </a:r>
                <a14:m>
                  <m:oMath xmlns:m="http://schemas.openxmlformats.org/officeDocument/2006/math">
                    <m:sSub>
                      <m:sSubPr>
                        <m:ctrlPr>
                          <a:rPr lang="en-US" b="1" i="1">
                            <a:latin typeface="Cambria Math" charset="0"/>
                          </a:rPr>
                        </m:ctrlPr>
                      </m:sSubPr>
                      <m:e>
                        <m:r>
                          <a:rPr lang="en-US" b="1" i="1">
                            <a:latin typeface="Cambria Math" charset="0"/>
                          </a:rPr>
                          <m:t>𝒕</m:t>
                        </m:r>
                      </m:e>
                      <m:sub>
                        <m:r>
                          <a:rPr lang="en-US" b="1" i="1">
                            <a:latin typeface="Cambria Math" charset="0"/>
                          </a:rPr>
                          <m:t>𝒆</m:t>
                        </m:r>
                      </m:sub>
                    </m:sSub>
                  </m:oMath>
                </a14:m>
                <a:r>
                  <a:rPr lang="en-US" dirty="0"/>
                  <a:t> </a:t>
                </a:r>
                <a:r>
                  <a:rPr lang="en-US" dirty="0" smtClean="0"/>
                  <a:t>is greater than </a:t>
                </a:r>
                <a14:m>
                  <m:oMath xmlns:m="http://schemas.openxmlformats.org/officeDocument/2006/math">
                    <m:sSub>
                      <m:sSubPr>
                        <m:ctrlPr>
                          <a:rPr lang="en-US" b="1" i="1">
                            <a:latin typeface="Cambria Math" charset="0"/>
                          </a:rPr>
                        </m:ctrlPr>
                      </m:sSubPr>
                      <m:e>
                        <m:r>
                          <a:rPr lang="en-US" b="1" i="1">
                            <a:latin typeface="Cambria Math" charset="0"/>
                          </a:rPr>
                          <m:t>𝒕</m:t>
                        </m:r>
                      </m:e>
                      <m:sub>
                        <m:r>
                          <a:rPr lang="en-US" b="1" i="1">
                            <a:latin typeface="Cambria Math" charset="0"/>
                          </a:rPr>
                          <m:t>𝒄</m:t>
                        </m:r>
                      </m:sub>
                    </m:sSub>
                  </m:oMath>
                </a14:m>
                <a:r>
                  <a:rPr lang="en-US" dirty="0"/>
                  <a:t> </a:t>
                </a:r>
                <a:r>
                  <a:rPr lang="en-US" dirty="0" smtClean="0"/>
                  <a:t>.</a:t>
                </a:r>
              </a:p>
              <a:p>
                <a:pPr marL="457200" indent="-457200" algn="l">
                  <a:buAutoNum type="arabicPeriod"/>
                </a:pPr>
                <a:endParaRPr lang="en-US" dirty="0" smtClean="0"/>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1755228" y="2354316"/>
                <a:ext cx="8912772" cy="4503683"/>
              </a:xfrm>
              <a:blipFill rotWithShape="0">
                <a:blip r:embed="rId2"/>
                <a:stretch>
                  <a:fillRect l="-616" t="-1353" r="-616"/>
                </a:stretch>
              </a:blipFill>
            </p:spPr>
            <p:txBody>
              <a:bodyPr/>
              <a:lstStyle/>
              <a:p>
                <a:r>
                  <a:rPr lang="en-US">
                    <a:noFill/>
                  </a:rPr>
                  <a:t> </a:t>
                </a:r>
              </a:p>
            </p:txBody>
          </p:sp>
        </mc:Fallback>
      </mc:AlternateContent>
    </p:spTree>
    <p:extLst>
      <p:ext uri="{BB962C8B-B14F-4D97-AF65-F5344CB8AC3E}">
        <p14:creationId xmlns:p14="http://schemas.microsoft.com/office/powerpoint/2010/main" val="1390200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58382"/>
          </a:xfrm>
        </p:spPr>
        <p:txBody>
          <a:bodyPr>
            <a:normAutofit/>
          </a:bodyPr>
          <a:lstStyle/>
          <a:p>
            <a:pPr algn="l"/>
            <a:r>
              <a:rPr lang="en-US" sz="4000" b="1" dirty="0" smtClean="0"/>
              <a:t>Weak </a:t>
            </a:r>
            <a:r>
              <a:rPr lang="en-US" sz="4000" b="1" dirty="0"/>
              <a:t>N</a:t>
            </a:r>
            <a:r>
              <a:rPr lang="en-US" sz="4000" b="1" dirty="0" smtClean="0"/>
              <a:t>on Outsourceable </a:t>
            </a:r>
            <a:r>
              <a:rPr lang="en-US" sz="4000" b="1" dirty="0"/>
              <a:t>P</a:t>
            </a:r>
            <a:r>
              <a:rPr lang="en-US" sz="4000" b="1" dirty="0" smtClean="0"/>
              <a:t>uzzle </a:t>
            </a:r>
            <a:endParaRPr lang="en-US" sz="4000" b="1"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1818290" y="2427890"/>
                <a:ext cx="8849710" cy="2829910"/>
              </a:xfrm>
            </p:spPr>
            <p:txBody>
              <a:bodyPr>
                <a:normAutofit fontScale="85000" lnSpcReduction="20000"/>
              </a:bodyPr>
              <a:lstStyle/>
              <a:p>
                <a:pPr marL="342900" indent="-342900" algn="l">
                  <a:buFont typeface="Arial" charset="0"/>
                  <a:buChar char="•"/>
                </a:pPr>
                <a:r>
                  <a:rPr lang="en-US" dirty="0" smtClean="0"/>
                  <a:t>There always exists an adversary which can  steal the pool operator’s winning ticket. </a:t>
                </a:r>
              </a:p>
              <a:p>
                <a:pPr marL="342900" indent="-342900" algn="l">
                  <a:buFont typeface="Arial" charset="0"/>
                  <a:buChar char="•"/>
                </a:pPr>
                <a:r>
                  <a:rPr lang="en-US" dirty="0" smtClean="0"/>
                  <a:t>The effectiveness depends upon how much effective work </a:t>
                </a:r>
                <a14:m>
                  <m:oMath xmlns:m="http://schemas.openxmlformats.org/officeDocument/2006/math">
                    <m:sSub>
                      <m:sSubPr>
                        <m:ctrlPr>
                          <a:rPr lang="en-US" sz="3200" b="1" i="1">
                            <a:latin typeface="Cambria Math" charset="0"/>
                          </a:rPr>
                        </m:ctrlPr>
                      </m:sSubPr>
                      <m:e>
                        <m:r>
                          <a:rPr lang="en-US" sz="3200" b="1" i="1">
                            <a:latin typeface="Cambria Math" charset="0"/>
                          </a:rPr>
                          <m:t>𝒕</m:t>
                        </m:r>
                      </m:e>
                      <m:sub>
                        <m:r>
                          <a:rPr lang="en-US" sz="3200" b="1" i="1">
                            <a:latin typeface="Cambria Math" charset="0"/>
                          </a:rPr>
                          <m:t>𝒆</m:t>
                        </m:r>
                      </m:sub>
                    </m:sSub>
                    <m:r>
                      <a:rPr lang="en-US" sz="3200" b="1" i="0" smtClean="0">
                        <a:latin typeface="Cambria Math" charset="0"/>
                      </a:rPr>
                      <m:t> </m:t>
                    </m:r>
                  </m:oMath>
                </a14:m>
                <a:r>
                  <a:rPr lang="en-US" sz="2000" dirty="0" smtClean="0"/>
                  <a:t>is performed by pool operator. </a:t>
                </a:r>
                <a:endParaRPr lang="en-US" dirty="0"/>
              </a:p>
              <a:p>
                <a:pPr marL="342900" indent="-342900" algn="l">
                  <a:buFont typeface="Arial" charset="0"/>
                  <a:buChar char="•"/>
                </a:pPr>
                <a:r>
                  <a:rPr lang="en-US" dirty="0" smtClean="0"/>
                  <a:t>Worker must possess the large part of the signing key, if he is doing the large part of the mining computation. </a:t>
                </a:r>
              </a:p>
              <a:p>
                <a:pPr marL="342900" indent="-342900" algn="l">
                  <a:buFont typeface="Arial" charset="0"/>
                  <a:buChar char="•"/>
                </a:pPr>
                <a:r>
                  <a:rPr lang="en-US" dirty="0" smtClean="0"/>
                  <a:t>The adversary will run the honest protocol , until it finds the ticket for payload m and transforms the ticket into m* . </a:t>
                </a:r>
              </a:p>
              <a:p>
                <a:pPr marL="342900" indent="-342900" algn="l">
                  <a:buFont typeface="Arial" charset="0"/>
                  <a:buChar char="•"/>
                </a:pPr>
                <a:r>
                  <a:rPr lang="en-US" dirty="0" smtClean="0"/>
                  <a:t>During the execution, if the pool operator outputs a valid ticket m and the adversary (worker) produces a ticket m* for the same </a:t>
                </a:r>
                <a:r>
                  <a:rPr lang="en-US" dirty="0" err="1" smtClean="0"/>
                  <a:t>puz</a:t>
                </a:r>
                <a:r>
                  <a:rPr lang="en-US" dirty="0" smtClean="0"/>
                  <a:t> instance, then there is a race between the which ticket is accepted by the network . </a:t>
                </a:r>
              </a:p>
              <a:p>
                <a:pPr marL="342900" indent="-342900" algn="l">
                  <a:buFont typeface="Arial" charset="0"/>
                  <a:buChar char="•"/>
                </a:pPr>
                <a:endParaRPr lang="en-US" dirty="0"/>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1818290" y="2427890"/>
                <a:ext cx="8849710" cy="2829910"/>
              </a:xfrm>
              <a:blipFill rotWithShape="0">
                <a:blip r:embed="rId2"/>
                <a:stretch>
                  <a:fillRect l="-207" t="-1935"/>
                </a:stretch>
              </a:blipFill>
            </p:spPr>
            <p:txBody>
              <a:bodyPr/>
              <a:lstStyle/>
              <a:p>
                <a:r>
                  <a:rPr lang="en-US">
                    <a:noFill/>
                  </a:rPr>
                  <a:t> </a:t>
                </a:r>
              </a:p>
            </p:txBody>
          </p:sp>
        </mc:Fallback>
      </mc:AlternateContent>
    </p:spTree>
    <p:extLst>
      <p:ext uri="{BB962C8B-B14F-4D97-AF65-F5344CB8AC3E}">
        <p14:creationId xmlns:p14="http://schemas.microsoft.com/office/powerpoint/2010/main" val="472261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01342"/>
            <a:ext cx="8618483" cy="990216"/>
          </a:xfrm>
        </p:spPr>
        <p:txBody>
          <a:bodyPr>
            <a:normAutofit fontScale="90000"/>
          </a:bodyPr>
          <a:lstStyle/>
          <a:p>
            <a:pPr algn="l"/>
            <a:r>
              <a:rPr lang="en-US" sz="4000" b="1" dirty="0"/>
              <a:t>Weak Non Outsourceable Puzzle </a:t>
            </a:r>
            <a:r>
              <a:rPr lang="en-US" sz="4000" b="1" dirty="0" smtClean="0"/>
              <a:t>Cont’d </a:t>
            </a:r>
            <a:endParaRPr lang="en-US" sz="4000" b="1" dirty="0"/>
          </a:p>
        </p:txBody>
      </p:sp>
      <p:sp>
        <p:nvSpPr>
          <p:cNvPr id="3" name="Subtitle 2"/>
          <p:cNvSpPr>
            <a:spLocks noGrp="1"/>
          </p:cNvSpPr>
          <p:nvPr>
            <p:ph type="subTitle" idx="1"/>
          </p:nvPr>
        </p:nvSpPr>
        <p:spPr>
          <a:xfrm>
            <a:off x="1524000" y="2343807"/>
            <a:ext cx="9144000" cy="2913993"/>
          </a:xfrm>
        </p:spPr>
        <p:txBody>
          <a:bodyPr/>
          <a:lstStyle/>
          <a:p>
            <a:pPr marL="342900" indent="-342900" algn="l">
              <a:buFont typeface="Arial" charset="0"/>
              <a:buChar char="•"/>
            </a:pPr>
            <a:r>
              <a:rPr lang="en-US" dirty="0" smtClean="0"/>
              <a:t>If the adversary can modify the ticket  for the different payload m* , then the adversary can listen for when the victim ticket gets announced in the network.</a:t>
            </a:r>
          </a:p>
          <a:p>
            <a:pPr marL="342900" indent="-342900" algn="l">
              <a:buFont typeface="Arial" charset="0"/>
              <a:buChar char="•"/>
            </a:pPr>
            <a:r>
              <a:rPr lang="en-US" dirty="0" smtClean="0"/>
              <a:t>If the worker( adversary) has the better network connectivity,  then the adversary can outrace the victim. </a:t>
            </a:r>
          </a:p>
          <a:p>
            <a:pPr marL="342900" indent="-342900" algn="l">
              <a:buFont typeface="Arial" charset="0"/>
              <a:buChar char="•"/>
            </a:pPr>
            <a:r>
              <a:rPr lang="en-US" dirty="0" smtClean="0"/>
              <a:t>Main drawback </a:t>
            </a:r>
            <a:r>
              <a:rPr lang="mr-IN" dirty="0" smtClean="0"/>
              <a:t>–</a:t>
            </a:r>
            <a:r>
              <a:rPr lang="en-US" dirty="0" smtClean="0"/>
              <a:t> the adversary can be </a:t>
            </a:r>
            <a:r>
              <a:rPr lang="en-US" dirty="0" smtClean="0"/>
              <a:t>detected. </a:t>
            </a:r>
            <a:endParaRPr lang="en-US" dirty="0"/>
          </a:p>
        </p:txBody>
      </p:sp>
    </p:spTree>
    <p:extLst>
      <p:ext uri="{BB962C8B-B14F-4D97-AF65-F5344CB8AC3E}">
        <p14:creationId xmlns:p14="http://schemas.microsoft.com/office/powerpoint/2010/main" val="2056057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TotalTime>
  <Words>838</Words>
  <Application>Microsoft Macintosh PowerPoint</Application>
  <PresentationFormat>Widescreen</PresentationFormat>
  <Paragraphs>74</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Cambria Math</vt:lpstr>
      <vt:lpstr>Century Gothic</vt:lpstr>
      <vt:lpstr>Mangal</vt:lpstr>
      <vt:lpstr>Wingdings 3</vt:lpstr>
      <vt:lpstr>Arial</vt:lpstr>
      <vt:lpstr>Wisp</vt:lpstr>
      <vt:lpstr>Non outsourceable Scratch Off Puzzle to Discourage  Bitcoin Mining Coalitions  Authors: Andrew Miller, Ahmed Kosba, Jonathan Katz, Elaine Shi   </vt:lpstr>
      <vt:lpstr>Bitcoin  </vt:lpstr>
      <vt:lpstr>The Problem</vt:lpstr>
      <vt:lpstr>The Objective( Intuition )</vt:lpstr>
      <vt:lpstr>How do the mining pool operates </vt:lpstr>
      <vt:lpstr>Scratch Off Puzzle </vt:lpstr>
      <vt:lpstr>Non Outsourceable Puzzle </vt:lpstr>
      <vt:lpstr>Weak Non Outsourceable Puzzle </vt:lpstr>
      <vt:lpstr>Weak Non Outsourceable Puzzle Cont’d </vt:lpstr>
      <vt:lpstr>Strongly non outsourceable puzzle</vt:lpstr>
      <vt:lpstr>Strongly Non outsourceable Puzzle Cont’d</vt:lpstr>
      <vt:lpstr>Integrating the Puzzle with Bitcoin like Currencies</vt:lpstr>
      <vt:lpstr>Conclusion</vt:lpstr>
      <vt:lpstr>Thankyou </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raman sandhu</dc:creator>
  <cp:lastModifiedBy>raman sandhu</cp:lastModifiedBy>
  <cp:revision>3</cp:revision>
  <dcterms:created xsi:type="dcterms:W3CDTF">2017-04-25T14:47:32Z</dcterms:created>
  <dcterms:modified xsi:type="dcterms:W3CDTF">2017-04-25T15:00:11Z</dcterms:modified>
</cp:coreProperties>
</file>