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8" r:id="rId3"/>
    <p:sldId id="277" r:id="rId4"/>
    <p:sldId id="278" r:id="rId5"/>
    <p:sldId id="279" r:id="rId6"/>
    <p:sldId id="265" r:id="rId7"/>
    <p:sldId id="280" r:id="rId8"/>
    <p:sldId id="281" r:id="rId9"/>
    <p:sldId id="282" r:id="rId10"/>
    <p:sldId id="283" r:id="rId11"/>
    <p:sldId id="284" r:id="rId12"/>
    <p:sldId id="27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588"/>
    <p:restoredTop sz="72414"/>
  </p:normalViewPr>
  <p:slideViewPr>
    <p:cSldViewPr>
      <p:cViewPr varScale="1">
        <p:scale>
          <a:sx n="78" d="100"/>
          <a:sy n="78" d="100"/>
        </p:scale>
        <p:origin x="2520" y="16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329FCC-2EED-E84F-9E26-38CCD13C89F5}" type="datetimeFigureOut">
              <a:rPr lang="en-US" smtClean="0"/>
              <a:t>4/18/17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C4ADD5-9CF2-FF4B-9B85-F57B764828B4}" type="slidenum">
              <a:rPr lang="en-US" smtClean="0"/>
              <a:t>‹#›</a:t>
            </a:fld>
            <a:endParaRPr lang="en-US"/>
          </a:p>
        </p:txBody>
      </p:sp>
    </p:spTree>
    <p:extLst>
      <p:ext uri="{BB962C8B-B14F-4D97-AF65-F5344CB8AC3E}">
        <p14:creationId xmlns:p14="http://schemas.microsoft.com/office/powerpoint/2010/main" val="12402577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3C4ADD5-9CF2-FF4B-9B85-F57B764828B4}" type="slidenum">
              <a:rPr lang="en-US" smtClean="0"/>
              <a:t>1</a:t>
            </a:fld>
            <a:endParaRPr lang="en-US"/>
          </a:p>
        </p:txBody>
      </p:sp>
    </p:spTree>
    <p:extLst>
      <p:ext uri="{BB962C8B-B14F-4D97-AF65-F5344CB8AC3E}">
        <p14:creationId xmlns:p14="http://schemas.microsoft.com/office/powerpoint/2010/main" val="14442692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smtClean="0"/>
              <a:t>Anonymity &amp; Privacy - </a:t>
            </a:r>
            <a:r>
              <a:rPr lang="en-US" sz="1200" kern="1200" dirty="0" smtClean="0">
                <a:solidFill>
                  <a:schemeClr val="tx1"/>
                </a:solidFill>
                <a:effectLst/>
                <a:latin typeface="+mn-lt"/>
                <a:ea typeface="+mn-ea"/>
                <a:cs typeface="+mn-cs"/>
              </a:rPr>
              <a:t>In this section we discuss threats to privacy for Bitcoin users and proposed privacy-enhancing designs. </a:t>
            </a:r>
            <a:endParaRPr lang="en-US" dirty="0" smtClean="0"/>
          </a:p>
          <a:p>
            <a:pPr marL="0" indent="0">
              <a:buFontTx/>
              <a:buNone/>
            </a:pPr>
            <a:endParaRPr lang="en-US" b="1" baseline="0" dirty="0" smtClean="0"/>
          </a:p>
          <a:p>
            <a:pPr marL="0" indent="0">
              <a:buFontTx/>
              <a:buNone/>
            </a:pPr>
            <a:r>
              <a:rPr lang="en-US" b="0" u="sng" baseline="0" dirty="0" err="1" smtClean="0"/>
              <a:t>Deanonymization</a:t>
            </a:r>
            <a:endParaRPr lang="en-US" b="0" u="sng" baseline="0" dirty="0" smtClean="0"/>
          </a:p>
          <a:p>
            <a:pPr marL="228600" indent="-228600">
              <a:buFont typeface="+mj-lt"/>
              <a:buAutoNum type="arabicPeriod"/>
            </a:pPr>
            <a:r>
              <a:rPr lang="en-US" b="0" baseline="0" dirty="0" smtClean="0"/>
              <a:t>There are ways to make linkages to transactions</a:t>
            </a:r>
          </a:p>
          <a:p>
            <a:pPr marL="685800" lvl="1" indent="-228600">
              <a:buFont typeface="+mj-lt"/>
              <a:buAutoNum type="arabicPeriod"/>
            </a:pPr>
            <a:r>
              <a:rPr lang="en-US" b="0" baseline="0" dirty="0" smtClean="0"/>
              <a:t>Making linkages from several addresses that comprise 1 payment</a:t>
            </a:r>
          </a:p>
          <a:p>
            <a:pPr marL="685800" lvl="1" indent="-228600">
              <a:buFont typeface="+mj-lt"/>
              <a:buAutoNum type="arabicPeriod"/>
            </a:pPr>
            <a:r>
              <a:rPr lang="en-US" b="0" baseline="0" dirty="0" smtClean="0"/>
              <a:t>Every non-change output being controlled by 1 </a:t>
            </a:r>
            <a:r>
              <a:rPr lang="en-US" b="0" baseline="0" dirty="0" err="1" smtClean="0"/>
              <a:t>enttity</a:t>
            </a:r>
            <a:endParaRPr lang="en-US" b="0" baseline="0" dirty="0" smtClean="0"/>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Linking can be applied transitively to yield clusters of addresses (Transaction graph analysis)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For example, multi-signature addresses have a negative effect on privacy since the multi-sig structure can be matched to the sending address.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To</a:t>
            </a:r>
            <a:r>
              <a:rPr lang="en-US" sz="1200" kern="1200" baseline="0" dirty="0" smtClean="0">
                <a:solidFill>
                  <a:schemeClr val="tx1"/>
                </a:solidFill>
                <a:effectLst/>
                <a:latin typeface="+mn-lt"/>
                <a:ea typeface="+mn-ea"/>
                <a:cs typeface="+mn-cs"/>
              </a:rPr>
              <a:t> associate addresses with actual people though, one would need subpoena power to get this information from the service provider directly</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baseline="0" dirty="0" smtClean="0">
                <a:solidFill>
                  <a:schemeClr val="tx1"/>
                </a:solidFill>
                <a:effectLst/>
                <a:latin typeface="+mn-lt"/>
                <a:ea typeface="+mn-ea"/>
                <a:cs typeface="+mn-cs"/>
              </a:rPr>
              <a:t>Without this access, the adversary is very limited in discovering the identities of individuals</a:t>
            </a:r>
            <a:endParaRPr lang="en-US" dirty="0" smtClean="0"/>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dirty="0" smtClean="0"/>
              <a:t>Network </a:t>
            </a:r>
            <a:r>
              <a:rPr lang="en-US" dirty="0" err="1" smtClean="0"/>
              <a:t>Deanonymization</a:t>
            </a:r>
            <a:endParaRPr lang="en-US" dirty="0" smtClean="0"/>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dirty="0" smtClean="0"/>
              <a:t>Nodes leak their IP’s when broadcasting transactions.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dirty="0" smtClean="0"/>
              <a:t>A DOS attack would</a:t>
            </a:r>
            <a:r>
              <a:rPr lang="en-US" baseline="0" dirty="0" smtClean="0"/>
              <a:t> then make it feasible to disconnect certain nodes from the Bitcoin network.</a:t>
            </a:r>
            <a:endParaRPr lang="en-US" dirty="0" smtClean="0"/>
          </a:p>
          <a:p>
            <a:pPr marL="685800" lvl="1" indent="-228600">
              <a:buFont typeface="+mj-lt"/>
              <a:buAutoNum type="arabicPeriod"/>
            </a:pPr>
            <a:endParaRPr lang="en-US" b="0" baseline="0" dirty="0" smtClean="0"/>
          </a:p>
          <a:p>
            <a:pPr marL="685800" lvl="1" indent="-228600">
              <a:buFont typeface="+mj-lt"/>
              <a:buAutoNum type="arabicPeriod"/>
            </a:pPr>
            <a:endParaRPr lang="en-US" b="0" baseline="0" dirty="0" smtClean="0"/>
          </a:p>
          <a:p>
            <a:pPr marL="0" indent="0">
              <a:buFontTx/>
              <a:buNone/>
            </a:pPr>
            <a:r>
              <a:rPr lang="en-US" b="0" baseline="0" dirty="0" smtClean="0"/>
              <a:t>Proposals for improving anonymity</a:t>
            </a:r>
          </a:p>
          <a:p>
            <a:pPr marL="228600" indent="-228600">
              <a:buFont typeface="+mj-lt"/>
              <a:buAutoNum type="arabicPeriod"/>
            </a:pPr>
            <a:r>
              <a:rPr lang="en-US" b="0" baseline="0" dirty="0" smtClean="0"/>
              <a:t>3 main classes of anonymity proposals</a:t>
            </a:r>
          </a:p>
          <a:p>
            <a:pPr marL="685800" lvl="1" indent="-228600">
              <a:buFont typeface="+mj-lt"/>
              <a:buAutoNum type="arabicPeriod"/>
            </a:pPr>
            <a:r>
              <a:rPr lang="en-US" b="0" baseline="0" dirty="0" smtClean="0"/>
              <a:t>Peer To Peer</a:t>
            </a:r>
          </a:p>
          <a:p>
            <a:pPr marL="1143000" lvl="2" indent="-228600">
              <a:buFont typeface="+mj-lt"/>
              <a:buAutoNum type="arabicPeriod"/>
            </a:pPr>
            <a:r>
              <a:rPr lang="en-US" b="0" baseline="0" dirty="0" smtClean="0"/>
              <a:t>Bitcoin holders create a series of transactions to privately exchange their coins while making each participant anonymous. (</a:t>
            </a:r>
            <a:r>
              <a:rPr lang="en-US" b="0" baseline="0" dirty="0" err="1" smtClean="0"/>
              <a:t>CoinJoin</a:t>
            </a:r>
            <a:r>
              <a:rPr lang="en-US" b="0" baseline="0" dirty="0" smtClean="0"/>
              <a:t>)</a:t>
            </a:r>
          </a:p>
          <a:p>
            <a:pPr marL="685800" lvl="1" indent="-228600">
              <a:buFont typeface="+mj-lt"/>
              <a:buAutoNum type="arabicPeriod"/>
            </a:pPr>
            <a:r>
              <a:rPr lang="en-US" b="0" baseline="0" dirty="0" smtClean="0"/>
              <a:t>Distributed Network</a:t>
            </a:r>
          </a:p>
          <a:p>
            <a:pPr marL="1143000" lvl="2" indent="-228600">
              <a:buFont typeface="+mj-lt"/>
              <a:buAutoNum type="arabicPeriod"/>
            </a:pPr>
            <a:r>
              <a:rPr lang="en-US" b="0" baseline="0" dirty="0" err="1" smtClean="0"/>
              <a:t>Mixcoin</a:t>
            </a:r>
            <a:r>
              <a:rPr lang="en-US" b="0" baseline="0" dirty="0" smtClean="0"/>
              <a:t> will mix all the transaction and only the mixer will know the identities</a:t>
            </a:r>
          </a:p>
          <a:p>
            <a:pPr marL="1143000" lvl="2" indent="-228600">
              <a:buFont typeface="+mj-lt"/>
              <a:buAutoNum type="arabicPeriod"/>
            </a:pPr>
            <a:r>
              <a:rPr lang="en-US" b="0" baseline="0" dirty="0" smtClean="0"/>
              <a:t>Dr. F from Georg Mason talked about this</a:t>
            </a:r>
          </a:p>
          <a:p>
            <a:pPr marL="685800" lvl="1" indent="-228600">
              <a:buFont typeface="+mj-lt"/>
              <a:buAutoNum type="arabicPeriod"/>
            </a:pPr>
            <a:r>
              <a:rPr lang="en-US" b="0" baseline="0" dirty="0" smtClean="0"/>
              <a:t>Altcoins with integrated unlinkability.</a:t>
            </a:r>
          </a:p>
          <a:p>
            <a:pPr marL="1143000" lvl="2" indent="-228600">
              <a:buFont typeface="+mj-lt"/>
              <a:buAutoNum type="arabicPeriod"/>
            </a:pPr>
            <a:r>
              <a:rPr lang="en-US" b="0" baseline="0" dirty="0" err="1" smtClean="0"/>
              <a:t>Zerocoin</a:t>
            </a:r>
            <a:r>
              <a:rPr lang="en-US" b="0" baseline="0" dirty="0" smtClean="0"/>
              <a:t> – Provide unlinkability using an anonymous “Shadow Coin”</a:t>
            </a:r>
          </a:p>
          <a:p>
            <a:pPr marL="1143000" lvl="2" indent="-228600">
              <a:buFont typeface="+mj-lt"/>
              <a:buAutoNum type="arabicPeriod"/>
            </a:pPr>
            <a:r>
              <a:rPr lang="en-US" b="0" baseline="0" dirty="0" smtClean="0"/>
              <a:t>Can cycle the base currency into and out of </a:t>
            </a:r>
            <a:r>
              <a:rPr lang="en-US" b="0" baseline="0" dirty="0" err="1" smtClean="0"/>
              <a:t>zerocoins</a:t>
            </a:r>
            <a:r>
              <a:rPr lang="en-US" b="0" baseline="0" dirty="0" smtClean="0"/>
              <a:t> with anonymity relative to the set of all </a:t>
            </a:r>
            <a:r>
              <a:rPr lang="en-US" b="0" baseline="0" dirty="0" err="1" smtClean="0"/>
              <a:t>zercoins</a:t>
            </a:r>
            <a:r>
              <a:rPr lang="en-US" b="0" baseline="0" dirty="0" smtClean="0"/>
              <a:t>.</a:t>
            </a:r>
          </a:p>
          <a:p>
            <a:pPr marL="1143000" lvl="2" indent="-228600">
              <a:buFont typeface="+mj-lt"/>
              <a:buAutoNum type="arabicPeriod"/>
            </a:pPr>
            <a:r>
              <a:rPr lang="en-US" b="0" baseline="0" dirty="0" err="1" smtClean="0"/>
              <a:t>Zerocash</a:t>
            </a:r>
            <a:r>
              <a:rPr lang="en-US" b="0" baseline="0" dirty="0" smtClean="0"/>
              <a:t> – This is another option for </a:t>
            </a:r>
            <a:r>
              <a:rPr lang="en-US" b="0" baseline="0" dirty="0" err="1" smtClean="0"/>
              <a:t>annonymity</a:t>
            </a:r>
            <a:r>
              <a:rPr lang="en-US" b="0" baseline="0" dirty="0" smtClean="0"/>
              <a:t> using zero knowledge proofs that we’ve discussed in class.</a:t>
            </a:r>
          </a:p>
          <a:p>
            <a:pPr marL="1143000" lvl="2" indent="-228600">
              <a:buFont typeface="+mj-lt"/>
              <a:buAutoNum type="arabicPeriod"/>
            </a:pPr>
            <a:r>
              <a:rPr lang="en-US" b="0" baseline="0" dirty="0" smtClean="0"/>
              <a:t>Prover can prove or verify a statement is true without any information apart from the fact that the statement is indeed true.</a:t>
            </a:r>
          </a:p>
          <a:p>
            <a:pPr marL="1143000" lvl="2" indent="-228600">
              <a:buFont typeface="+mj-lt"/>
              <a:buAutoNum type="arabicPeriod"/>
            </a:pPr>
            <a:r>
              <a:rPr lang="en-US" b="0" baseline="0" dirty="0" err="1" smtClean="0"/>
              <a:t>CryptoNote</a:t>
            </a:r>
            <a:r>
              <a:rPr lang="en-US" b="0" baseline="0" dirty="0" smtClean="0"/>
              <a:t> – Another cryptographic mixing protocol that uses a one time ring signature on a set of coins.  The one time property prevents double spending.</a:t>
            </a:r>
          </a:p>
          <a:p>
            <a:pPr marL="1143000" lvl="2" indent="-228600">
              <a:buFont typeface="+mj-lt"/>
              <a:buAutoNum type="arabicPeriod"/>
            </a:pPr>
            <a:r>
              <a:rPr lang="en-US" b="0" baseline="0" dirty="0" smtClean="0"/>
              <a:t>Better performance but weaker </a:t>
            </a:r>
            <a:r>
              <a:rPr lang="en-US" b="0" baseline="0" dirty="0" err="1" smtClean="0"/>
              <a:t>annonymity</a:t>
            </a:r>
            <a:r>
              <a:rPr lang="en-US" b="0" baseline="0" dirty="0" smtClean="0"/>
              <a:t> than </a:t>
            </a:r>
            <a:r>
              <a:rPr lang="en-US" b="0" baseline="0" dirty="0" err="1" smtClean="0"/>
              <a:t>Zerocoin</a:t>
            </a:r>
            <a:r>
              <a:rPr lang="en-US" b="0" baseline="0" dirty="0" smtClean="0"/>
              <a:t> or </a:t>
            </a:r>
            <a:r>
              <a:rPr lang="en-US" b="0" baseline="0" dirty="0" err="1" smtClean="0"/>
              <a:t>Zerocash</a:t>
            </a:r>
            <a:r>
              <a:rPr lang="en-US" b="0" baseline="0" dirty="0" smtClean="0"/>
              <a:t>.</a:t>
            </a:r>
          </a:p>
          <a:p>
            <a:endParaRPr lang="en-US" dirty="0"/>
          </a:p>
        </p:txBody>
      </p:sp>
      <p:sp>
        <p:nvSpPr>
          <p:cNvPr id="4" name="Slide Number Placeholder 3"/>
          <p:cNvSpPr>
            <a:spLocks noGrp="1"/>
          </p:cNvSpPr>
          <p:nvPr>
            <p:ph type="sldNum" sz="quarter" idx="10"/>
          </p:nvPr>
        </p:nvSpPr>
        <p:spPr/>
        <p:txBody>
          <a:bodyPr/>
          <a:lstStyle/>
          <a:p>
            <a:fld id="{C3C4ADD5-9CF2-FF4B-9B85-F57B764828B4}" type="slidenum">
              <a:rPr lang="en-US" smtClean="0"/>
              <a:t>10</a:t>
            </a:fld>
            <a:endParaRPr lang="en-US"/>
          </a:p>
        </p:txBody>
      </p:sp>
    </p:spTree>
    <p:extLst>
      <p:ext uri="{BB962C8B-B14F-4D97-AF65-F5344CB8AC3E}">
        <p14:creationId xmlns:p14="http://schemas.microsoft.com/office/powerpoint/2010/main" val="2775666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b="1" baseline="0" dirty="0" smtClean="0"/>
              <a:t>Extending Bitcoin’s Functionality</a:t>
            </a:r>
          </a:p>
          <a:p>
            <a:endParaRPr lang="en-US" dirty="0" smtClean="0"/>
          </a:p>
          <a:p>
            <a:r>
              <a:rPr lang="en-US" dirty="0" smtClean="0"/>
              <a:t>So Bitcoin is a digital currency that</a:t>
            </a:r>
            <a:r>
              <a:rPr lang="en-US" baseline="0" dirty="0" smtClean="0"/>
              <a:t> because of its design, fosters trust in a distrustful world, which is very revolutionary but what can we do to improve Bitcoin?</a:t>
            </a:r>
          </a:p>
          <a:p>
            <a:endParaRPr lang="en-US" baseline="0" dirty="0" smtClean="0"/>
          </a:p>
          <a:p>
            <a:r>
              <a:rPr lang="en-US" baseline="0" dirty="0" smtClean="0"/>
              <a:t>3 Strategies for Disintermediation with Bitcoin (removal of intermediaries)</a:t>
            </a:r>
          </a:p>
          <a:p>
            <a:endParaRPr lang="en-US" baseline="0" dirty="0" smtClean="0"/>
          </a:p>
          <a:p>
            <a:r>
              <a:rPr lang="en-US" u="sng" baseline="0" dirty="0" smtClean="0"/>
              <a:t>Atomicity</a:t>
            </a:r>
          </a:p>
          <a:p>
            <a:pPr marL="228600" indent="-228600">
              <a:buFont typeface="+mj-lt"/>
              <a:buAutoNum type="arabicPeriod"/>
            </a:pPr>
            <a:r>
              <a:rPr lang="en-US" baseline="0" dirty="0" smtClean="0"/>
              <a:t>Transactions are invalid until both parties sign</a:t>
            </a:r>
          </a:p>
          <a:p>
            <a:pPr marL="228600" indent="-228600">
              <a:buFont typeface="+mj-lt"/>
              <a:buAutoNum type="arabicPeriod"/>
            </a:pPr>
            <a:r>
              <a:rPr lang="en-US" baseline="0" dirty="0" err="1" smtClean="0"/>
              <a:t>Coinjoin</a:t>
            </a:r>
            <a:r>
              <a:rPr lang="en-US" baseline="0" dirty="0" smtClean="0"/>
              <a:t> is a great example in that no coins are exchanged until all parties have consented and signed</a:t>
            </a:r>
          </a:p>
          <a:p>
            <a:pPr marL="228600" indent="-228600">
              <a:buFont typeface="+mj-lt"/>
              <a:buAutoNum type="arabicPeriod"/>
            </a:pPr>
            <a:endParaRPr lang="en-US" baseline="0" dirty="0" smtClean="0"/>
          </a:p>
          <a:p>
            <a:r>
              <a:rPr lang="en-US" u="sng" baseline="0" dirty="0" smtClean="0"/>
              <a:t>Collateral</a:t>
            </a:r>
          </a:p>
          <a:p>
            <a:pPr marL="228600" indent="-228600">
              <a:buFont typeface="+mj-lt"/>
              <a:buAutoNum type="arabicPeriod"/>
            </a:pPr>
            <a:r>
              <a:rPr lang="en-US" baseline="0" dirty="0" smtClean="0"/>
              <a:t>Posting collateral which is only refunded in the case of correct/honest behavior.</a:t>
            </a:r>
          </a:p>
          <a:p>
            <a:pPr marL="228600" indent="-228600">
              <a:buFont typeface="+mj-lt"/>
              <a:buAutoNum type="arabicPeriod"/>
            </a:pPr>
            <a:r>
              <a:rPr lang="en-US" baseline="0" dirty="0" smtClean="0"/>
              <a:t>This gives individuals more stake in the game and acts a lot a </a:t>
            </a:r>
            <a:r>
              <a:rPr lang="en-US" baseline="0" dirty="0" err="1" smtClean="0"/>
              <a:t>Bailbondsman</a:t>
            </a:r>
            <a:endParaRPr lang="en-US" baseline="0" dirty="0" smtClean="0"/>
          </a:p>
          <a:p>
            <a:pPr marL="228600" indent="-228600">
              <a:buFont typeface="+mj-lt"/>
              <a:buAutoNum type="arabicPeriod"/>
            </a:pPr>
            <a:r>
              <a:rPr lang="en-US" baseline="0" dirty="0" smtClean="0"/>
              <a:t>You offer of collateral which you get back if you fulfil a requirement for another party.</a:t>
            </a:r>
          </a:p>
          <a:p>
            <a:pPr marL="228600" indent="-228600">
              <a:buFont typeface="+mj-lt"/>
              <a:buAutoNum type="arabicPeriod"/>
            </a:pPr>
            <a:endParaRPr lang="en-US" baseline="0" dirty="0" smtClean="0"/>
          </a:p>
          <a:p>
            <a:r>
              <a:rPr lang="en-US" u="sng" baseline="0" dirty="0" smtClean="0"/>
              <a:t>Auditability</a:t>
            </a:r>
          </a:p>
          <a:p>
            <a:pPr marL="228600" indent="-228600">
              <a:buFont typeface="+mj-lt"/>
              <a:buAutoNum type="arabicPeriod"/>
            </a:pPr>
            <a:r>
              <a:rPr lang="en-US" baseline="0" dirty="0" smtClean="0"/>
              <a:t>This is basically what it sounds like in that transactions are audited after the fact</a:t>
            </a:r>
          </a:p>
          <a:p>
            <a:pPr marL="228600" indent="-228600">
              <a:buFont typeface="+mj-lt"/>
              <a:buAutoNum type="arabicPeriod"/>
            </a:pPr>
            <a:r>
              <a:rPr lang="en-US" baseline="0" dirty="0" smtClean="0"/>
              <a:t>Functionality like this exists in specific altcoins like </a:t>
            </a:r>
            <a:r>
              <a:rPr lang="en-US" baseline="0" dirty="0" err="1" smtClean="0"/>
              <a:t>Mixcoin</a:t>
            </a:r>
            <a:endParaRPr lang="en-US" baseline="0" dirty="0" smtClean="0"/>
          </a:p>
          <a:p>
            <a:pPr marL="228600" indent="-228600">
              <a:buFont typeface="+mj-lt"/>
              <a:buAutoNum type="arabicPeriod"/>
            </a:pPr>
            <a:endParaRPr lang="en-US" baseline="0" dirty="0" smtClean="0"/>
          </a:p>
          <a:p>
            <a:pPr marL="0" indent="0">
              <a:buFontTx/>
              <a:buNone/>
            </a:pPr>
            <a:r>
              <a:rPr lang="en-US" baseline="0" dirty="0" smtClean="0"/>
              <a:t>Bitcoin as a data store</a:t>
            </a:r>
          </a:p>
          <a:p>
            <a:pPr marL="0" indent="0">
              <a:buFontTx/>
              <a:buNone/>
            </a:pPr>
            <a:endParaRPr lang="en-US" baseline="0" dirty="0" smtClean="0"/>
          </a:p>
          <a:p>
            <a:pPr marL="0" indent="0">
              <a:buFontTx/>
              <a:buNone/>
            </a:pPr>
            <a:r>
              <a:rPr lang="en-US" baseline="0" dirty="0" smtClean="0"/>
              <a:t>Secure Timestamping</a:t>
            </a:r>
          </a:p>
          <a:p>
            <a:pPr marL="0" indent="0">
              <a:buFontTx/>
              <a:buNone/>
            </a:pPr>
            <a:r>
              <a:rPr lang="en-US" baseline="0" dirty="0" smtClean="0"/>
              <a:t>The chain is append only and all transactions are time stamped leaving a </a:t>
            </a:r>
          </a:p>
          <a:p>
            <a:pPr marL="0" indent="0">
              <a:buFontTx/>
              <a:buNone/>
            </a:pPr>
            <a:r>
              <a:rPr lang="en-US" baseline="0" dirty="0" smtClean="0"/>
              <a:t>Digital Tokens: Colored Coins</a:t>
            </a:r>
          </a:p>
          <a:p>
            <a:pPr marL="0" indent="0">
              <a:buFontTx/>
              <a:buNone/>
            </a:pPr>
            <a:r>
              <a:rPr lang="en-US" baseline="0" dirty="0" smtClean="0"/>
              <a:t>Overlay Protocols: </a:t>
            </a:r>
            <a:r>
              <a:rPr lang="en-US" baseline="0" dirty="0" err="1" smtClean="0"/>
              <a:t>Mastercoin</a:t>
            </a:r>
            <a:endParaRPr lang="en-US" baseline="0" dirty="0" smtClean="0"/>
          </a:p>
          <a:p>
            <a:pPr marL="0" indent="0">
              <a:buFontTx/>
              <a:buNone/>
            </a:pPr>
            <a:endParaRPr lang="en-US" baseline="0" dirty="0" smtClean="0"/>
          </a:p>
          <a:p>
            <a:pPr marL="0" indent="0">
              <a:buFontTx/>
              <a:buNone/>
            </a:pPr>
            <a:r>
              <a:rPr lang="en-US" baseline="0" dirty="0" smtClean="0"/>
              <a:t>Extending Bitcoin’s transaction semantics</a:t>
            </a:r>
          </a:p>
        </p:txBody>
      </p:sp>
      <p:sp>
        <p:nvSpPr>
          <p:cNvPr id="4" name="Slide Number Placeholder 3"/>
          <p:cNvSpPr>
            <a:spLocks noGrp="1"/>
          </p:cNvSpPr>
          <p:nvPr>
            <p:ph type="sldNum" sz="quarter" idx="10"/>
          </p:nvPr>
        </p:nvSpPr>
        <p:spPr/>
        <p:txBody>
          <a:bodyPr/>
          <a:lstStyle/>
          <a:p>
            <a:fld id="{C3C4ADD5-9CF2-FF4B-9B85-F57B764828B4}" type="slidenum">
              <a:rPr lang="en-US" smtClean="0"/>
              <a:t>11</a:t>
            </a:fld>
            <a:endParaRPr lang="en-US"/>
          </a:p>
        </p:txBody>
      </p:sp>
    </p:spTree>
    <p:extLst>
      <p:ext uri="{BB962C8B-B14F-4D97-AF65-F5344CB8AC3E}">
        <p14:creationId xmlns:p14="http://schemas.microsoft.com/office/powerpoint/2010/main" val="10627356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b="0" dirty="0" smtClean="0"/>
              <a:t>This paper was</a:t>
            </a:r>
            <a:r>
              <a:rPr lang="en-US" b="0" baseline="0" dirty="0" smtClean="0"/>
              <a:t> basically an overview of bitcoin</a:t>
            </a:r>
          </a:p>
          <a:p>
            <a:pPr marL="0" indent="0">
              <a:buFontTx/>
              <a:buNone/>
            </a:pPr>
            <a:endParaRPr lang="en-US" b="0" baseline="0" dirty="0" smtClean="0"/>
          </a:p>
          <a:p>
            <a:pPr marL="228600" indent="-228600">
              <a:buFont typeface="+mj-lt"/>
              <a:buAutoNum type="arabicPeriod"/>
            </a:pPr>
            <a:r>
              <a:rPr lang="en-US" b="0" baseline="0" dirty="0" smtClean="0"/>
              <a:t>How it currently works</a:t>
            </a:r>
          </a:p>
          <a:p>
            <a:pPr marL="228600" indent="-228600">
              <a:buFont typeface="+mj-lt"/>
              <a:buAutoNum type="arabicPeriod"/>
            </a:pPr>
            <a:r>
              <a:rPr lang="en-US" b="0" baseline="0" dirty="0" smtClean="0"/>
              <a:t>A few challenges and points of improvement</a:t>
            </a:r>
          </a:p>
          <a:p>
            <a:pPr marL="228600" indent="-228600">
              <a:buFont typeface="+mj-lt"/>
              <a:buAutoNum type="arabicPeriod"/>
            </a:pPr>
            <a:r>
              <a:rPr lang="en-US" b="0" baseline="0" dirty="0" smtClean="0"/>
              <a:t>Ideas on how to extend its functionality</a:t>
            </a:r>
          </a:p>
          <a:p>
            <a:pPr marL="228600" indent="-228600">
              <a:buFont typeface="+mj-lt"/>
              <a:buAutoNum type="arabicPeriod"/>
            </a:pPr>
            <a:r>
              <a:rPr lang="en-US" b="0" baseline="0" dirty="0" smtClean="0"/>
              <a:t>And it also touches on Altcoins and cryptocurrencies in general to see what others are doing and to see what works out there in the industry.</a:t>
            </a:r>
            <a:endParaRPr lang="en-US" b="0" dirty="0" smtClean="0"/>
          </a:p>
          <a:p>
            <a:pPr marL="0" indent="0">
              <a:buFontTx/>
              <a:buNone/>
            </a:pPr>
            <a:endParaRPr lang="en-US" b="0" dirty="0" smtClean="0"/>
          </a:p>
          <a:p>
            <a:pPr marL="0" indent="0">
              <a:buFontTx/>
              <a:buNone/>
            </a:pPr>
            <a:r>
              <a:rPr lang="en-US" b="0" dirty="0" smtClean="0"/>
              <a:t>This paper was published in 2015,</a:t>
            </a:r>
            <a:r>
              <a:rPr lang="en-US" b="0" baseline="0" dirty="0" smtClean="0"/>
              <a:t> that was obviously 2 years ago and since Bitcoin is a fairly cutting edge technology things may have changed since then</a:t>
            </a: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endParaRPr lang="en-US" baseline="0" dirty="0" smtClean="0"/>
          </a:p>
          <a:p>
            <a:pPr marL="1600200" lvl="3" indent="-228600">
              <a:buFont typeface="+mj-lt"/>
              <a:buAutoNum type="arabicPeriod"/>
            </a:pPr>
            <a:endParaRPr lang="en-US" dirty="0" smtClean="0"/>
          </a:p>
          <a:p>
            <a:pPr marL="1600200" marR="0" lvl="3" indent="-228600" algn="l" defTabSz="914400" rtl="0" eaLnBrk="1" fontAlgn="auto" latinLnBrk="0" hangingPunct="1">
              <a:lnSpc>
                <a:spcPct val="100000"/>
              </a:lnSpc>
              <a:spcBef>
                <a:spcPts val="0"/>
              </a:spcBef>
              <a:spcAft>
                <a:spcPts val="0"/>
              </a:spcAft>
              <a:buClrTx/>
              <a:buSzTx/>
              <a:buFontTx/>
              <a:buAutoNum type="arabicPeriod"/>
              <a:tabLst/>
              <a:defRPr/>
            </a:pPr>
            <a:endParaRPr lang="en-US" dirty="0" smtClean="0"/>
          </a:p>
          <a:p>
            <a:pPr marL="1600200" lvl="3" indent="-228600">
              <a:buAutoNum type="arabicPeriod"/>
            </a:pPr>
            <a:endParaRPr lang="en-US" baseline="0" dirty="0" smtClean="0"/>
          </a:p>
        </p:txBody>
      </p:sp>
      <p:sp>
        <p:nvSpPr>
          <p:cNvPr id="4" name="Slide Number Placeholder 3"/>
          <p:cNvSpPr>
            <a:spLocks noGrp="1"/>
          </p:cNvSpPr>
          <p:nvPr>
            <p:ph type="sldNum" sz="quarter" idx="10"/>
          </p:nvPr>
        </p:nvSpPr>
        <p:spPr/>
        <p:txBody>
          <a:bodyPr/>
          <a:lstStyle/>
          <a:p>
            <a:fld id="{C3C4ADD5-9CF2-FF4B-9B85-F57B764828B4}" type="slidenum">
              <a:rPr lang="en-US" smtClean="0"/>
              <a:t>2</a:t>
            </a:fld>
            <a:endParaRPr lang="en-US"/>
          </a:p>
        </p:txBody>
      </p:sp>
    </p:spTree>
    <p:extLst>
      <p:ext uri="{BB962C8B-B14F-4D97-AF65-F5344CB8AC3E}">
        <p14:creationId xmlns:p14="http://schemas.microsoft.com/office/powerpoint/2010/main" val="8885267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lvl="0" indent="-228600">
              <a:buAutoNum type="arabicPeriod"/>
            </a:pPr>
            <a:r>
              <a:rPr lang="en-US" b="1" baseline="0" dirty="0" smtClean="0"/>
              <a:t>Transactions &amp; Scripts</a:t>
            </a:r>
          </a:p>
          <a:p>
            <a:pPr marL="685800" lvl="1" indent="-228600">
              <a:buAutoNum type="arabicPeriod"/>
            </a:pPr>
            <a:r>
              <a:rPr lang="en-US" u="sng" baseline="0" dirty="0" smtClean="0"/>
              <a:t>Transaction Format</a:t>
            </a:r>
          </a:p>
          <a:p>
            <a:pPr marL="1143000" lvl="2" indent="-228600">
              <a:buAutoNum type="arabicPeriod"/>
            </a:pPr>
            <a:r>
              <a:rPr lang="en-US" baseline="0" dirty="0" smtClean="0"/>
              <a:t>Only transactions.  No Users, Account balances or identities.</a:t>
            </a:r>
          </a:p>
          <a:p>
            <a:pPr marL="1143000" lvl="2" indent="-228600">
              <a:buAutoNum type="arabicPeriod"/>
            </a:pPr>
            <a:r>
              <a:rPr lang="en-US" baseline="0" dirty="0" smtClean="0"/>
              <a:t>Transactions have inputs and outputs</a:t>
            </a:r>
          </a:p>
          <a:p>
            <a:pPr marL="1143000" lvl="2" indent="-228600">
              <a:buAutoNum type="arabicPeriod"/>
            </a:pPr>
            <a:r>
              <a:rPr lang="en-US" baseline="0" dirty="0" smtClean="0"/>
              <a:t>Hashed using SHA256 (Serves has the unique transaction ID)</a:t>
            </a:r>
          </a:p>
          <a:p>
            <a:pPr marL="1143000" marR="0" lvl="2"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smtClean="0"/>
              <a:t>Each output has a BC amount to which the smallest unit is a </a:t>
            </a:r>
            <a:r>
              <a:rPr lang="en-US" baseline="0" dirty="0" err="1" smtClean="0"/>
              <a:t>Santoshi</a:t>
            </a:r>
            <a:r>
              <a:rPr lang="en-US" baseline="0" dirty="0" smtClean="0"/>
              <a:t> or 10^8 </a:t>
            </a:r>
            <a:r>
              <a:rPr lang="en-US" sz="1200" kern="1200" dirty="0" smtClean="0">
                <a:solidFill>
                  <a:schemeClr val="tx1"/>
                </a:solidFill>
                <a:effectLst/>
                <a:latin typeface="+mn-lt"/>
                <a:ea typeface="+mn-ea"/>
                <a:cs typeface="+mn-cs"/>
              </a:rPr>
              <a:t>B, BTC or XBT </a:t>
            </a:r>
          </a:p>
          <a:p>
            <a:pPr marL="1143000" marR="0" lvl="2"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smtClean="0">
                <a:solidFill>
                  <a:schemeClr val="tx1"/>
                </a:solidFill>
                <a:effectLst/>
                <a:latin typeface="+mn-lt"/>
                <a:ea typeface="+mn-ea"/>
                <a:cs typeface="+mn-cs"/>
              </a:rPr>
              <a:t>Output also has a</a:t>
            </a:r>
            <a:r>
              <a:rPr lang="en-US" sz="1200" kern="1200" baseline="0" dirty="0" smtClean="0">
                <a:solidFill>
                  <a:schemeClr val="tx1"/>
                </a:solidFill>
                <a:effectLst/>
                <a:latin typeface="+mn-lt"/>
                <a:ea typeface="+mn-ea"/>
                <a:cs typeface="+mn-cs"/>
              </a:rPr>
              <a:t> </a:t>
            </a:r>
            <a:r>
              <a:rPr lang="en-US" sz="1200" b="1" kern="1200" baseline="0" dirty="0" err="1" smtClean="0">
                <a:solidFill>
                  <a:schemeClr val="tx1"/>
                </a:solidFill>
                <a:effectLst/>
                <a:latin typeface="+mn-lt"/>
                <a:ea typeface="+mn-ea"/>
                <a:cs typeface="+mn-cs"/>
              </a:rPr>
              <a:t>scriptPubKey</a:t>
            </a:r>
            <a:r>
              <a:rPr lang="en-US" sz="1200" kern="1200" baseline="0" dirty="0" smtClean="0">
                <a:solidFill>
                  <a:schemeClr val="tx1"/>
                </a:solidFill>
                <a:effectLst/>
                <a:latin typeface="+mn-lt"/>
                <a:ea typeface="+mn-ea"/>
                <a:cs typeface="+mn-cs"/>
              </a:rPr>
              <a:t> representing the conditions under which the transaction output can be redeemed</a:t>
            </a:r>
          </a:p>
          <a:p>
            <a:pPr marL="1143000" marR="0" lvl="2"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baseline="0" dirty="0" smtClean="0">
                <a:solidFill>
                  <a:schemeClr val="tx1"/>
                </a:solidFill>
                <a:effectLst/>
                <a:latin typeface="+mn-lt"/>
                <a:ea typeface="+mn-ea"/>
                <a:cs typeface="+mn-cs"/>
              </a:rPr>
              <a:t>This is included as input to a later transaction</a:t>
            </a:r>
            <a:endParaRPr lang="en-US" dirty="0" smtClean="0"/>
          </a:p>
          <a:p>
            <a:pPr marL="685800" lvl="1" indent="-228600">
              <a:buAutoNum type="arabicPeriod"/>
            </a:pPr>
            <a:r>
              <a:rPr lang="en-US" u="sng" baseline="0" dirty="0" smtClean="0"/>
              <a:t>Transaction Scripts</a:t>
            </a:r>
          </a:p>
          <a:p>
            <a:pPr marL="1143000" lvl="2" indent="-228600">
              <a:buAutoNum type="arabicPeriod"/>
            </a:pPr>
            <a:r>
              <a:rPr lang="en-US" b="1" baseline="0" dirty="0" err="1" smtClean="0"/>
              <a:t>ScriptPubKey</a:t>
            </a:r>
            <a:r>
              <a:rPr lang="en-US" baseline="0" dirty="0" smtClean="0"/>
              <a:t> specifies the hash of the ECDSA public key</a:t>
            </a:r>
          </a:p>
          <a:p>
            <a:pPr marL="1143000" marR="0" lvl="2"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smtClean="0"/>
              <a:t>Scripting language is a Non-Turing-Complete with fewer than 200 commands called opcodes. </a:t>
            </a:r>
            <a:r>
              <a:rPr lang="en-US" sz="1200" kern="1200" dirty="0" smtClean="0">
                <a:solidFill>
                  <a:schemeClr val="tx1"/>
                </a:solidFill>
                <a:effectLst/>
                <a:latin typeface="+mn-lt"/>
                <a:ea typeface="+mn-ea"/>
                <a:cs typeface="+mn-cs"/>
              </a:rPr>
              <a:t>They include support for cryptographic operations—</a:t>
            </a:r>
            <a:r>
              <a:rPr lang="en-US" sz="1200" i="1" kern="1200" dirty="0" smtClean="0">
                <a:solidFill>
                  <a:schemeClr val="tx1"/>
                </a:solidFill>
                <a:effectLst/>
                <a:latin typeface="+mn-lt"/>
                <a:ea typeface="+mn-ea"/>
                <a:cs typeface="+mn-cs"/>
              </a:rPr>
              <a:t>e.g., </a:t>
            </a:r>
            <a:r>
              <a:rPr lang="en-US" sz="1200" kern="1200" dirty="0" smtClean="0">
                <a:solidFill>
                  <a:schemeClr val="tx1"/>
                </a:solidFill>
                <a:effectLst/>
                <a:latin typeface="+mn-lt"/>
                <a:ea typeface="+mn-ea"/>
                <a:cs typeface="+mn-cs"/>
              </a:rPr>
              <a:t>hashing data and verifying signatures. </a:t>
            </a:r>
            <a:endParaRPr lang="en-US" dirty="0" smtClean="0"/>
          </a:p>
          <a:p>
            <a:pPr marL="1143000" marR="0" lvl="2"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smtClean="0">
                <a:solidFill>
                  <a:schemeClr val="tx1"/>
                </a:solidFill>
                <a:effectLst/>
                <a:latin typeface="+mn-lt"/>
                <a:ea typeface="+mn-ea"/>
                <a:cs typeface="+mn-cs"/>
              </a:rPr>
              <a:t>Like the transaction format, the scripting language is only specified by its implementation in </a:t>
            </a:r>
            <a:r>
              <a:rPr lang="en-US" sz="1200" kern="1200" dirty="0" err="1" smtClean="0">
                <a:solidFill>
                  <a:schemeClr val="tx1"/>
                </a:solidFill>
                <a:effectLst/>
                <a:latin typeface="+mn-lt"/>
                <a:ea typeface="+mn-ea"/>
                <a:cs typeface="+mn-cs"/>
              </a:rPr>
              <a:t>bitcoind</a:t>
            </a:r>
            <a:r>
              <a:rPr lang="en-US" sz="1200" kern="1200" dirty="0" smtClean="0">
                <a:solidFill>
                  <a:schemeClr val="tx1"/>
                </a:solidFill>
                <a:effectLst/>
                <a:latin typeface="+mn-lt"/>
                <a:ea typeface="+mn-ea"/>
                <a:cs typeface="+mn-cs"/>
              </a:rPr>
              <a:t>. </a:t>
            </a:r>
            <a:endParaRPr lang="en-US" dirty="0" smtClean="0"/>
          </a:p>
          <a:p>
            <a:pPr marL="1143000" lvl="2" indent="-228600">
              <a:buFont typeface="+mj-lt"/>
              <a:buAutoNum type="arabicPeriod"/>
            </a:pPr>
            <a:r>
              <a:rPr lang="en-US" sz="1200" kern="1200" dirty="0" smtClean="0">
                <a:solidFill>
                  <a:schemeClr val="tx1"/>
                </a:solidFill>
                <a:effectLst/>
                <a:latin typeface="+mn-lt"/>
                <a:ea typeface="+mn-ea"/>
                <a:cs typeface="+mn-cs"/>
              </a:rPr>
              <a:t>Transaction inputs refer to previous transactions by their transaction hash and the index of the output within that transaction’s output array. They must also contain a code snippet which “redeems” that transaction output called the </a:t>
            </a:r>
            <a:r>
              <a:rPr lang="en-US" sz="1200" b="1" i="1" kern="1200" dirty="0" err="1" smtClean="0">
                <a:solidFill>
                  <a:schemeClr val="tx1"/>
                </a:solidFill>
                <a:effectLst/>
                <a:latin typeface="+mn-lt"/>
                <a:ea typeface="+mn-ea"/>
                <a:cs typeface="+mn-cs"/>
              </a:rPr>
              <a:t>scriptSig</a:t>
            </a:r>
            <a:r>
              <a:rPr lang="en-US" sz="1200" kern="1200" dirty="0" smtClean="0">
                <a:solidFill>
                  <a:schemeClr val="tx1"/>
                </a:solidFill>
                <a:effectLst/>
                <a:latin typeface="+mn-lt"/>
                <a:ea typeface="+mn-ea"/>
                <a:cs typeface="+mn-cs"/>
              </a:rPr>
              <a:t>. To successfully redeem a previous transaction, the </a:t>
            </a:r>
            <a:r>
              <a:rPr lang="en-US" sz="1200" b="1" kern="1200" dirty="0" err="1" smtClean="0">
                <a:solidFill>
                  <a:schemeClr val="tx1"/>
                </a:solidFill>
                <a:effectLst/>
                <a:latin typeface="+mn-lt"/>
                <a:ea typeface="+mn-ea"/>
                <a:cs typeface="+mn-cs"/>
              </a:rPr>
              <a:t>scriptSig</a:t>
            </a:r>
            <a:r>
              <a:rPr lang="en-US" sz="1200" kern="1200" dirty="0" smtClean="0">
                <a:solidFill>
                  <a:schemeClr val="tx1"/>
                </a:solidFill>
                <a:effectLst/>
                <a:latin typeface="+mn-lt"/>
                <a:ea typeface="+mn-ea"/>
                <a:cs typeface="+mn-cs"/>
              </a:rPr>
              <a:t> and </a:t>
            </a:r>
            <a:r>
              <a:rPr lang="en-US" sz="1200" b="1" kern="1200" dirty="0" err="1" smtClean="0">
                <a:solidFill>
                  <a:schemeClr val="tx1"/>
                </a:solidFill>
                <a:effectLst/>
                <a:latin typeface="+mn-lt"/>
                <a:ea typeface="+mn-ea"/>
                <a:cs typeface="+mn-cs"/>
              </a:rPr>
              <a:t>scriptPubKey</a:t>
            </a:r>
            <a:r>
              <a:rPr lang="en-US" sz="1200" kern="1200" dirty="0" smtClean="0">
                <a:solidFill>
                  <a:schemeClr val="tx1"/>
                </a:solidFill>
                <a:effectLst/>
                <a:latin typeface="+mn-lt"/>
                <a:ea typeface="+mn-ea"/>
                <a:cs typeface="+mn-cs"/>
              </a:rPr>
              <a:t>, must both execute successfully, one after the other, using the same stack. For pay-to-pub- key-hash transactions, the </a:t>
            </a:r>
            <a:r>
              <a:rPr lang="en-US" sz="1200" b="1" kern="1200" dirty="0" err="1" smtClean="0">
                <a:solidFill>
                  <a:schemeClr val="tx1"/>
                </a:solidFill>
                <a:effectLst/>
                <a:latin typeface="+mn-lt"/>
                <a:ea typeface="+mn-ea"/>
                <a:cs typeface="+mn-cs"/>
              </a:rPr>
              <a:t>scriptSig</a:t>
            </a:r>
            <a:r>
              <a:rPr lang="en-US" sz="1200" kern="1200" dirty="0" smtClean="0">
                <a:solidFill>
                  <a:schemeClr val="tx1"/>
                </a:solidFill>
                <a:effectLst/>
                <a:latin typeface="+mn-lt"/>
                <a:ea typeface="+mn-ea"/>
                <a:cs typeface="+mn-cs"/>
              </a:rPr>
              <a:t> is simply a complete public key (with the correct hash) and a signature. </a:t>
            </a:r>
            <a:endParaRPr lang="en-US" dirty="0" smtClean="0"/>
          </a:p>
          <a:p>
            <a:pPr marL="6858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u="sng" baseline="0" dirty="0" smtClean="0"/>
              <a:t>Transactions to Ownership</a:t>
            </a:r>
          </a:p>
          <a:p>
            <a:pPr marL="1143000" marR="0" lvl="2"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smtClean="0">
                <a:solidFill>
                  <a:schemeClr val="tx1"/>
                </a:solidFill>
                <a:effectLst/>
                <a:latin typeface="+mn-lt"/>
                <a:ea typeface="+mn-ea"/>
                <a:cs typeface="+mn-cs"/>
              </a:rPr>
              <a:t>Ownership simply means knowing a private key which is able to make a signature that redeems certain outputs</a:t>
            </a:r>
          </a:p>
          <a:p>
            <a:pPr marL="1143000" marR="0" lvl="2"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smtClean="0">
                <a:solidFill>
                  <a:schemeClr val="tx1"/>
                </a:solidFill>
                <a:effectLst/>
                <a:latin typeface="+mn-lt"/>
                <a:ea typeface="+mn-ea"/>
                <a:cs typeface="+mn-cs"/>
              </a:rPr>
              <a:t>an individual owns as many bitcoins as they can redeem.</a:t>
            </a:r>
          </a:p>
          <a:p>
            <a:pPr marL="1143000" marR="0" lvl="2"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smtClean="0">
                <a:solidFill>
                  <a:schemeClr val="tx1"/>
                </a:solidFill>
                <a:effectLst/>
                <a:latin typeface="+mn-lt"/>
                <a:ea typeface="+mn-ea"/>
                <a:cs typeface="+mn-cs"/>
              </a:rPr>
              <a:t>Public key hashes, effectively function as identities within the system and are referred to as </a:t>
            </a:r>
            <a:r>
              <a:rPr lang="en-US" sz="1200" i="1" kern="1200" dirty="0" smtClean="0">
                <a:solidFill>
                  <a:schemeClr val="tx1"/>
                </a:solidFill>
                <a:effectLst/>
                <a:latin typeface="+mn-lt"/>
                <a:ea typeface="+mn-ea"/>
                <a:cs typeface="+mn-cs"/>
              </a:rPr>
              <a:t>addresses</a:t>
            </a:r>
            <a:endParaRPr lang="en-US" sz="1200" i="0" kern="1200" dirty="0" smtClean="0">
              <a:solidFill>
                <a:schemeClr val="tx1"/>
              </a:solidFill>
              <a:effectLst/>
              <a:latin typeface="+mn-lt"/>
              <a:ea typeface="+mn-ea"/>
              <a:cs typeface="+mn-cs"/>
            </a:endParaRPr>
          </a:p>
          <a:p>
            <a:pPr marL="1143000" marR="0" lvl="2"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smtClean="0">
                <a:solidFill>
                  <a:schemeClr val="tx1"/>
                </a:solidFill>
                <a:effectLst/>
                <a:latin typeface="+mn-lt"/>
                <a:ea typeface="+mn-ea"/>
                <a:cs typeface="+mn-cs"/>
              </a:rPr>
              <a:t>No real-world name or identifying information are required.</a:t>
            </a:r>
            <a:endParaRPr lang="en-US" b="1" dirty="0"/>
          </a:p>
        </p:txBody>
      </p:sp>
      <p:sp>
        <p:nvSpPr>
          <p:cNvPr id="4" name="Slide Number Placeholder 3"/>
          <p:cNvSpPr>
            <a:spLocks noGrp="1"/>
          </p:cNvSpPr>
          <p:nvPr>
            <p:ph type="sldNum" sz="quarter" idx="10"/>
          </p:nvPr>
        </p:nvSpPr>
        <p:spPr/>
        <p:txBody>
          <a:bodyPr/>
          <a:lstStyle/>
          <a:p>
            <a:fld id="{C3C4ADD5-9CF2-FF4B-9B85-F57B764828B4}" type="slidenum">
              <a:rPr lang="en-US" smtClean="0"/>
              <a:t>3</a:t>
            </a:fld>
            <a:endParaRPr lang="en-US"/>
          </a:p>
        </p:txBody>
      </p:sp>
    </p:spTree>
    <p:extLst>
      <p:ext uri="{BB962C8B-B14F-4D97-AF65-F5344CB8AC3E}">
        <p14:creationId xmlns:p14="http://schemas.microsoft.com/office/powerpoint/2010/main" val="5270934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lvl="0" indent="-228600">
              <a:buAutoNum type="arabicPeriod"/>
            </a:pPr>
            <a:r>
              <a:rPr lang="en-US" b="1" baseline="0" dirty="0" smtClean="0"/>
              <a:t>Consensus Mining</a:t>
            </a:r>
          </a:p>
          <a:p>
            <a:pPr marL="685800" lvl="1" indent="-228600">
              <a:buAutoNum type="arabicPeriod"/>
            </a:pPr>
            <a:r>
              <a:rPr lang="en-US" b="0" baseline="0" dirty="0" smtClean="0"/>
              <a:t>This is the idea that others have to validate posted blocks as there is no central entity to do so.</a:t>
            </a:r>
          </a:p>
          <a:p>
            <a:pPr marL="685800" lvl="1" indent="-228600">
              <a:buAutoNum type="arabicPeriod"/>
            </a:pPr>
            <a:r>
              <a:rPr lang="en-US" b="0" baseline="0" dirty="0" smtClean="0"/>
              <a:t>The Miners validate.</a:t>
            </a:r>
          </a:p>
          <a:p>
            <a:pPr marL="685800" lvl="1" indent="-228600">
              <a:buAutoNum type="arabicPeriod"/>
            </a:pPr>
            <a:endParaRPr lang="en-US" b="0" baseline="0" dirty="0" smtClean="0"/>
          </a:p>
          <a:p>
            <a:pPr marL="685800" lvl="1" indent="-228600">
              <a:buAutoNum type="arabicPeriod"/>
            </a:pPr>
            <a:endParaRPr lang="en-US" b="0" baseline="0" dirty="0" smtClean="0"/>
          </a:p>
          <a:p>
            <a:pPr marL="6858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smtClean="0">
                <a:solidFill>
                  <a:schemeClr val="tx1"/>
                </a:solidFill>
                <a:effectLst/>
                <a:latin typeface="+mn-lt"/>
                <a:ea typeface="+mn-ea"/>
                <a:cs typeface="+mn-cs"/>
              </a:rPr>
              <a:t>Signatures limit only the valid recipient of a previous transaction from referencing it in valid follow-up transactions</a:t>
            </a:r>
          </a:p>
          <a:p>
            <a:pPr marL="6858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smtClean="0">
                <a:solidFill>
                  <a:schemeClr val="tx1"/>
                </a:solidFill>
                <a:effectLst/>
                <a:latin typeface="+mn-lt"/>
                <a:ea typeface="+mn-ea"/>
                <a:cs typeface="+mn-cs"/>
              </a:rPr>
              <a:t>There is nothing in the transactions themselves to limit Alice from redeeming some transaction input twice in separate transactions sent to Bob and Carol</a:t>
            </a:r>
          </a:p>
          <a:p>
            <a:pPr marL="6858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smtClean="0">
                <a:solidFill>
                  <a:schemeClr val="tx1"/>
                </a:solidFill>
                <a:effectLst/>
                <a:latin typeface="+mn-lt"/>
                <a:ea typeface="+mn-ea"/>
                <a:cs typeface="+mn-cs"/>
              </a:rPr>
              <a:t>both of which would appear valid in isolation. </a:t>
            </a:r>
          </a:p>
          <a:p>
            <a:pPr marL="457200" marR="0" lvl="1"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We’ve talked about this in class, does anyone know what this is?</a:t>
            </a:r>
          </a:p>
          <a:p>
            <a:pPr marL="685800" marR="0" lvl="1" indent="-228600" algn="l" defTabSz="914400" rtl="0" eaLnBrk="1" fontAlgn="auto" latinLnBrk="0" hangingPunct="1">
              <a:lnSpc>
                <a:spcPct val="100000"/>
              </a:lnSpc>
              <a:spcBef>
                <a:spcPts val="0"/>
              </a:spcBef>
              <a:spcAft>
                <a:spcPts val="0"/>
              </a:spcAft>
              <a:buClrTx/>
              <a:buSzTx/>
              <a:buFontTx/>
              <a:buAutoNum type="arabicPeriod"/>
              <a:tabLst/>
              <a:defRPr/>
            </a:pPr>
            <a:endParaRPr lang="en-US" sz="1200" kern="1200" dirty="0" smtClean="0">
              <a:solidFill>
                <a:schemeClr val="tx1"/>
              </a:solidFill>
              <a:effectLst/>
              <a:latin typeface="+mn-lt"/>
              <a:ea typeface="+mn-ea"/>
              <a:cs typeface="+mn-cs"/>
            </a:endParaRP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double spending </a:t>
            </a:r>
            <a:r>
              <a:rPr lang="en-US" sz="1200" kern="1200" dirty="0" smtClean="0">
                <a:solidFill>
                  <a:schemeClr val="tx1"/>
                </a:solidFill>
                <a:effectLst/>
                <a:latin typeface="+mn-lt"/>
                <a:ea typeface="+mn-ea"/>
                <a:cs typeface="+mn-cs"/>
              </a:rPr>
              <a:t>attack</a:t>
            </a:r>
          </a:p>
          <a:p>
            <a:pPr marL="6858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smtClean="0">
                <a:solidFill>
                  <a:schemeClr val="tx1"/>
                </a:solidFill>
                <a:effectLst/>
                <a:latin typeface="+mn-lt"/>
                <a:ea typeface="+mn-ea"/>
                <a:cs typeface="+mn-cs"/>
              </a:rPr>
              <a:t>all transactions must be published in a global, permanent transaction log and any individual transaction output may only be redeemed in one subsequent transaction</a:t>
            </a:r>
          </a:p>
          <a:p>
            <a:pPr marL="6858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smtClean="0">
                <a:solidFill>
                  <a:schemeClr val="tx1"/>
                </a:solidFill>
                <a:effectLst/>
                <a:latin typeface="+mn-lt"/>
                <a:ea typeface="+mn-ea"/>
                <a:cs typeface="+mn-cs"/>
              </a:rPr>
              <a:t>Verifying a transaction</a:t>
            </a:r>
          </a:p>
          <a:p>
            <a:pPr marL="1143000" marR="0" lvl="2"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smtClean="0">
                <a:solidFill>
                  <a:schemeClr val="tx1"/>
                </a:solidFill>
                <a:effectLst/>
                <a:latin typeface="+mn-lt"/>
                <a:ea typeface="+mn-ea"/>
                <a:cs typeface="+mn-cs"/>
              </a:rPr>
              <a:t>Verify transaction’s scripts</a:t>
            </a:r>
          </a:p>
          <a:p>
            <a:pPr marL="1143000" marR="0" lvl="2"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smtClean="0">
                <a:solidFill>
                  <a:schemeClr val="tx1"/>
                </a:solidFill>
                <a:effectLst/>
                <a:latin typeface="+mn-lt"/>
                <a:ea typeface="+mn-ea"/>
                <a:cs typeface="+mn-cs"/>
              </a:rPr>
              <a:t>Ensure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that it is successfully published to the log</a:t>
            </a:r>
          </a:p>
          <a:p>
            <a:pPr marL="1143000" marR="0" lvl="2" indent="-228600" algn="l" defTabSz="914400" rtl="0" eaLnBrk="1" fontAlgn="auto" latinLnBrk="0" hangingPunct="1">
              <a:lnSpc>
                <a:spcPct val="100000"/>
              </a:lnSpc>
              <a:spcBef>
                <a:spcPts val="0"/>
              </a:spcBef>
              <a:spcAft>
                <a:spcPts val="0"/>
              </a:spcAft>
              <a:buClrTx/>
              <a:buSzTx/>
              <a:buFontTx/>
              <a:buAutoNum type="arabicPeriod"/>
              <a:tabLst/>
              <a:defRPr/>
            </a:pPr>
            <a:endParaRPr lang="en-US" sz="1200" kern="1200" dirty="0" smtClean="0">
              <a:solidFill>
                <a:schemeClr val="tx1"/>
              </a:solidFill>
              <a:effectLst/>
              <a:latin typeface="+mn-lt"/>
              <a:ea typeface="+mn-ea"/>
              <a:cs typeface="+mn-cs"/>
            </a:endParaRPr>
          </a:p>
          <a:p>
            <a:pPr marL="6858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smtClean="0">
                <a:solidFill>
                  <a:schemeClr val="tx1"/>
                </a:solidFill>
                <a:effectLst/>
                <a:latin typeface="+mn-lt"/>
                <a:ea typeface="+mn-ea"/>
                <a:cs typeface="+mn-cs"/>
              </a:rPr>
              <a:t>In Bitcoin, the log is implemented as a series of </a:t>
            </a:r>
            <a:r>
              <a:rPr lang="en-US" sz="1200" i="1" kern="1200" dirty="0" smtClean="0">
                <a:solidFill>
                  <a:schemeClr val="tx1"/>
                </a:solidFill>
                <a:effectLst/>
                <a:latin typeface="+mn-lt"/>
                <a:ea typeface="+mn-ea"/>
                <a:cs typeface="+mn-cs"/>
              </a:rPr>
              <a:t>blocks </a:t>
            </a:r>
            <a:r>
              <a:rPr lang="en-US" sz="1200" kern="1200" dirty="0" smtClean="0">
                <a:solidFill>
                  <a:schemeClr val="tx1"/>
                </a:solidFill>
                <a:effectLst/>
                <a:latin typeface="+mn-lt"/>
                <a:ea typeface="+mn-ea"/>
                <a:cs typeface="+mn-cs"/>
              </a:rPr>
              <a:t>of transactions, each containing the hash of the previous block, committing this block as its sole antecedent. It is referred to as the </a:t>
            </a:r>
            <a:r>
              <a:rPr lang="en-US" sz="1200" i="1" kern="1200" dirty="0" err="1" smtClean="0">
                <a:solidFill>
                  <a:schemeClr val="tx1"/>
                </a:solidFill>
                <a:effectLst/>
                <a:latin typeface="+mn-lt"/>
                <a:ea typeface="+mn-ea"/>
                <a:cs typeface="+mn-cs"/>
              </a:rPr>
              <a:t>blockchain</a:t>
            </a:r>
            <a:r>
              <a:rPr lang="en-US" sz="1200" i="1" kern="1200" dirty="0" smtClean="0">
                <a:solidFill>
                  <a:schemeClr val="tx1"/>
                </a:solidFill>
                <a:effectLst/>
                <a:latin typeface="+mn-lt"/>
                <a:ea typeface="+mn-ea"/>
                <a:cs typeface="+mn-cs"/>
              </a:rPr>
              <a:t> </a:t>
            </a:r>
          </a:p>
          <a:p>
            <a:pPr marL="685800" marR="0" lvl="1" indent="-228600" algn="l" defTabSz="914400" rtl="0" eaLnBrk="1" fontAlgn="auto" latinLnBrk="0" hangingPunct="1">
              <a:lnSpc>
                <a:spcPct val="100000"/>
              </a:lnSpc>
              <a:spcBef>
                <a:spcPts val="0"/>
              </a:spcBef>
              <a:spcAft>
                <a:spcPts val="0"/>
              </a:spcAft>
              <a:buClrTx/>
              <a:buSzTx/>
              <a:buFontTx/>
              <a:buAutoNum type="arabicPeriod"/>
              <a:tabLst/>
              <a:defRPr/>
            </a:pPr>
            <a:endParaRPr lang="en-US" dirty="0" smtClean="0"/>
          </a:p>
          <a:p>
            <a:pPr marL="6858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smtClean="0">
                <a:solidFill>
                  <a:schemeClr val="tx1"/>
                </a:solidFill>
                <a:effectLst/>
                <a:latin typeface="+mn-lt"/>
                <a:ea typeface="+mn-ea"/>
                <a:cs typeface="+mn-cs"/>
              </a:rPr>
              <a:t>Note that this design still requires global consensus on the contents of the </a:t>
            </a:r>
            <a:r>
              <a:rPr lang="en-US" sz="1200" kern="1200" dirty="0" err="1" smtClean="0">
                <a:solidFill>
                  <a:schemeClr val="tx1"/>
                </a:solidFill>
                <a:effectLst/>
                <a:latin typeface="+mn-lt"/>
                <a:ea typeface="+mn-ea"/>
                <a:cs typeface="+mn-cs"/>
              </a:rPr>
              <a:t>blockchain</a:t>
            </a:r>
            <a:r>
              <a:rPr lang="en-US" sz="1200" kern="1200" dirty="0" smtClean="0">
                <a:solidFill>
                  <a:schemeClr val="tx1"/>
                </a:solidFill>
                <a:effectLst/>
                <a:latin typeface="+mn-lt"/>
                <a:ea typeface="+mn-ea"/>
                <a:cs typeface="+mn-cs"/>
              </a:rPr>
              <a:t>. If Bob and Carol see two divergent </a:t>
            </a:r>
            <a:r>
              <a:rPr lang="en-US" sz="1200" kern="1200" dirty="0" err="1" smtClean="0">
                <a:solidFill>
                  <a:schemeClr val="tx1"/>
                </a:solidFill>
                <a:effectLst/>
                <a:latin typeface="+mn-lt"/>
                <a:ea typeface="+mn-ea"/>
                <a:cs typeface="+mn-cs"/>
              </a:rPr>
              <a:t>blockchains</a:t>
            </a:r>
            <a:r>
              <a:rPr lang="en-US" sz="1200" kern="1200" dirty="0" smtClean="0">
                <a:solidFill>
                  <a:schemeClr val="tx1"/>
                </a:solidFill>
                <a:effectLst/>
                <a:latin typeface="+mn-lt"/>
                <a:ea typeface="+mn-ea"/>
                <a:cs typeface="+mn-cs"/>
              </a:rPr>
              <a:t>, they will be vulnerable to double- spending attacks. One solution is to use a trusted central authority to collect transactions and publish them in signed blocks. However, this is undesirable as this authority might refuse to publish certain transactions (effectively freezing a user’s assets), might go offline completely, or might intentionally </a:t>
            </a:r>
            <a:r>
              <a:rPr lang="en-US" sz="1200" i="1" kern="1200" dirty="0" smtClean="0">
                <a:solidFill>
                  <a:schemeClr val="tx1"/>
                </a:solidFill>
                <a:effectLst/>
                <a:latin typeface="+mn-lt"/>
                <a:ea typeface="+mn-ea"/>
                <a:cs typeface="+mn-cs"/>
              </a:rPr>
              <a:t>fork </a:t>
            </a:r>
            <a:r>
              <a:rPr lang="en-US" sz="1200" kern="1200" dirty="0" smtClean="0">
                <a:solidFill>
                  <a:schemeClr val="tx1"/>
                </a:solidFill>
                <a:effectLst/>
                <a:latin typeface="+mn-lt"/>
                <a:ea typeface="+mn-ea"/>
                <a:cs typeface="+mn-cs"/>
              </a:rPr>
              <a:t>the </a:t>
            </a:r>
            <a:r>
              <a:rPr lang="en-US" sz="1200" kern="1200" dirty="0" err="1" smtClean="0">
                <a:solidFill>
                  <a:schemeClr val="tx1"/>
                </a:solidFill>
                <a:effectLst/>
                <a:latin typeface="+mn-lt"/>
                <a:ea typeface="+mn-ea"/>
                <a:cs typeface="+mn-cs"/>
              </a:rPr>
              <a:t>blockchain</a:t>
            </a:r>
            <a:r>
              <a:rPr lang="en-US" sz="1200" kern="1200" dirty="0" smtClean="0">
                <a:solidFill>
                  <a:schemeClr val="tx1"/>
                </a:solidFill>
                <a:effectLst/>
                <a:latin typeface="+mn-lt"/>
                <a:ea typeface="+mn-ea"/>
                <a:cs typeface="+mn-cs"/>
              </a:rPr>
              <a:t> to double-spend coins. </a:t>
            </a:r>
          </a:p>
          <a:p>
            <a:pPr marL="685800" marR="0" lvl="1" indent="-228600" algn="l" defTabSz="914400" rtl="0" eaLnBrk="1" fontAlgn="auto" latinLnBrk="0" hangingPunct="1">
              <a:lnSpc>
                <a:spcPct val="100000"/>
              </a:lnSpc>
              <a:spcBef>
                <a:spcPts val="0"/>
              </a:spcBef>
              <a:spcAft>
                <a:spcPts val="0"/>
              </a:spcAft>
              <a:buClrTx/>
              <a:buSzTx/>
              <a:buFontTx/>
              <a:buAutoNum type="arabicPeriod"/>
              <a:tabLst/>
              <a:defRPr/>
            </a:pPr>
            <a:endParaRPr lang="en-US" dirty="0" smtClean="0"/>
          </a:p>
          <a:p>
            <a:pPr marL="6858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smtClean="0">
                <a:solidFill>
                  <a:schemeClr val="tx1"/>
                </a:solidFill>
                <a:effectLst/>
                <a:latin typeface="+mn-lt"/>
                <a:ea typeface="+mn-ea"/>
                <a:cs typeface="+mn-cs"/>
              </a:rPr>
              <a:t>The process for choosing a new block is simple: the first announced valid block containing a solution to the computational puzzle is considered correct. Upon hearing of it, other participants are meant to begin working to find a </a:t>
            </a:r>
            <a:r>
              <a:rPr lang="en-US" sz="1200" kern="1200" dirty="0" err="1" smtClean="0">
                <a:solidFill>
                  <a:schemeClr val="tx1"/>
                </a:solidFill>
                <a:effectLst/>
                <a:latin typeface="+mn-lt"/>
                <a:ea typeface="+mn-ea"/>
                <a:cs typeface="+mn-cs"/>
              </a:rPr>
              <a:t>followup</a:t>
            </a:r>
            <a:r>
              <a:rPr lang="en-US" sz="1200" kern="1200" dirty="0" smtClean="0">
                <a:solidFill>
                  <a:schemeClr val="tx1"/>
                </a:solidFill>
                <a:effectLst/>
                <a:latin typeface="+mn-lt"/>
                <a:ea typeface="+mn-ea"/>
                <a:cs typeface="+mn-cs"/>
              </a:rPr>
              <a:t> block. If an announced block contains invalid transactions or is otherwise malformed, all other participants are meant to reject it and continue working until they have found a solution for a valid block. At any given time, the consensus </a:t>
            </a:r>
            <a:r>
              <a:rPr lang="en-US" sz="1200" kern="1200" dirty="0" err="1" smtClean="0">
                <a:solidFill>
                  <a:schemeClr val="tx1"/>
                </a:solidFill>
                <a:effectLst/>
                <a:latin typeface="+mn-lt"/>
                <a:ea typeface="+mn-ea"/>
                <a:cs typeface="+mn-cs"/>
              </a:rPr>
              <a:t>blockchain</a:t>
            </a:r>
            <a:r>
              <a:rPr lang="en-US" sz="1200" kern="1200" dirty="0" smtClean="0">
                <a:solidFill>
                  <a:schemeClr val="tx1"/>
                </a:solidFill>
                <a:effectLst/>
                <a:latin typeface="+mn-lt"/>
                <a:ea typeface="+mn-ea"/>
                <a:cs typeface="+mn-cs"/>
              </a:rPr>
              <a:t> is the “longest” version. Typically this is simply the branch with the most blocks, but because the mining difficulty can vary between long forks the longest chain must be defined as the one with the greatest expected difficulty to produce.8 </a:t>
            </a:r>
          </a:p>
          <a:p>
            <a:pPr marL="685800" marR="0" lvl="1" indent="-228600" algn="l" defTabSz="914400" rtl="0" eaLnBrk="1" fontAlgn="auto" latinLnBrk="0" hangingPunct="1">
              <a:lnSpc>
                <a:spcPct val="100000"/>
              </a:lnSpc>
              <a:spcBef>
                <a:spcPts val="0"/>
              </a:spcBef>
              <a:spcAft>
                <a:spcPts val="0"/>
              </a:spcAft>
              <a:buClrTx/>
              <a:buSzTx/>
              <a:buFontTx/>
              <a:buAutoNum type="arabicPeriod"/>
              <a:tabLst/>
              <a:defRPr/>
            </a:pPr>
            <a:endParaRPr lang="en-US" dirty="0" smtClean="0"/>
          </a:p>
          <a:p>
            <a:pPr marL="6858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smtClean="0">
                <a:solidFill>
                  <a:schemeClr val="tx1"/>
                </a:solidFill>
                <a:effectLst/>
                <a:latin typeface="+mn-lt"/>
                <a:ea typeface="+mn-ea"/>
                <a:cs typeface="+mn-cs"/>
              </a:rPr>
              <a:t>It is also possible for two valid solutions to be found at approximately the same time (depending on network latency), which leads to a temporary fork during which there are two equal-length chains. Miners can choose either fork in this scenario. Due to the random nature of the computational puzzle, one </a:t>
            </a:r>
            <a:r>
              <a:rPr lang="en-US" sz="1200" kern="1200" dirty="0" err="1" smtClean="0">
                <a:solidFill>
                  <a:schemeClr val="tx1"/>
                </a:solidFill>
                <a:effectLst/>
                <a:latin typeface="+mn-lt"/>
                <a:ea typeface="+mn-ea"/>
                <a:cs typeface="+mn-cs"/>
              </a:rPr>
              <a:t>blockchain</a:t>
            </a:r>
            <a:r>
              <a:rPr lang="en-US" sz="1200" kern="1200" dirty="0" smtClean="0">
                <a:solidFill>
                  <a:schemeClr val="tx1"/>
                </a:solidFill>
                <a:effectLst/>
                <a:latin typeface="+mn-lt"/>
                <a:ea typeface="+mn-ea"/>
                <a:cs typeface="+mn-cs"/>
              </a:rPr>
              <a:t> will eventually be extended further than the other at which point all miners should adopt it. </a:t>
            </a:r>
          </a:p>
          <a:p>
            <a:pPr marL="685800" marR="0" lvl="1" indent="-228600" algn="l" defTabSz="914400" rtl="0" eaLnBrk="1" fontAlgn="auto" latinLnBrk="0" hangingPunct="1">
              <a:lnSpc>
                <a:spcPct val="100000"/>
              </a:lnSpc>
              <a:spcBef>
                <a:spcPts val="0"/>
              </a:spcBef>
              <a:spcAft>
                <a:spcPts val="0"/>
              </a:spcAft>
              <a:buClrTx/>
              <a:buSzTx/>
              <a:buFontTx/>
              <a:buAutoNum type="arabicPeriod"/>
              <a:tabLst/>
              <a:defRPr/>
            </a:pPr>
            <a:endParaRPr lang="en-US" dirty="0" smtClean="0"/>
          </a:p>
          <a:p>
            <a:pPr marL="6858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dirty="0" smtClean="0"/>
              <a:t>Block Confirmation:</a:t>
            </a:r>
          </a:p>
          <a:p>
            <a:pPr marL="6858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smtClean="0">
                <a:solidFill>
                  <a:schemeClr val="tx1"/>
                </a:solidFill>
                <a:effectLst/>
                <a:latin typeface="+mn-lt"/>
                <a:ea typeface="+mn-ea"/>
                <a:cs typeface="+mn-cs"/>
              </a:rPr>
              <a:t>In practice, most Bitcoin clients require 6 “confirmation” blocks before accepting that a transaction is published.</a:t>
            </a:r>
          </a:p>
          <a:p>
            <a:pPr marL="6858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smtClean="0">
                <a:solidFill>
                  <a:schemeClr val="tx1"/>
                </a:solidFill>
                <a:effectLst/>
                <a:latin typeface="+mn-lt"/>
                <a:ea typeface="+mn-ea"/>
                <a:cs typeface="+mn-cs"/>
              </a:rPr>
              <a:t>The choice of 6 blocks is arbitrary, it originates from the reference client and is not based on any analysis of the probability of deep forks. </a:t>
            </a:r>
          </a:p>
          <a:p>
            <a:pPr marL="685800" marR="0" lvl="1" indent="-228600" algn="l" defTabSz="914400" rtl="0" eaLnBrk="1" fontAlgn="auto" latinLnBrk="0" hangingPunct="1">
              <a:lnSpc>
                <a:spcPct val="100000"/>
              </a:lnSpc>
              <a:spcBef>
                <a:spcPts val="0"/>
              </a:spcBef>
              <a:spcAft>
                <a:spcPts val="0"/>
              </a:spcAft>
              <a:buClrTx/>
              <a:buSzTx/>
              <a:buFontTx/>
              <a:buAutoNum type="arabicPeriod"/>
              <a:tabLst/>
              <a:defRPr/>
            </a:pPr>
            <a:endParaRPr lang="en-US" dirty="0" smtClean="0"/>
          </a:p>
          <a:p>
            <a:pPr marL="457200" marR="0" lvl="1" indent="0" algn="l" defTabSz="914400" rtl="0" eaLnBrk="1" fontAlgn="auto" latinLnBrk="0" hangingPunct="1">
              <a:lnSpc>
                <a:spcPct val="100000"/>
              </a:lnSpc>
              <a:spcBef>
                <a:spcPts val="0"/>
              </a:spcBef>
              <a:spcAft>
                <a:spcPts val="0"/>
              </a:spcAft>
              <a:buClrTx/>
              <a:buSzTx/>
              <a:buFontTx/>
              <a:buNone/>
              <a:tabLst/>
              <a:defRPr/>
            </a:pPr>
            <a:r>
              <a:rPr lang="en-US" dirty="0" smtClean="0"/>
              <a:t>Incentivizing Correct Behavior:</a:t>
            </a:r>
          </a:p>
          <a:p>
            <a:pPr marL="6858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dirty="0" smtClean="0"/>
              <a:t>Miners get incentivized to find a block and to work on the correct chain.</a:t>
            </a:r>
          </a:p>
          <a:p>
            <a:pPr marL="6858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smtClean="0">
                <a:solidFill>
                  <a:schemeClr val="tx1"/>
                </a:solidFill>
                <a:effectLst/>
                <a:latin typeface="+mn-lt"/>
                <a:ea typeface="+mn-ea"/>
                <a:cs typeface="+mn-cs"/>
              </a:rPr>
              <a:t>Note that from the miner’s point of view, “valid” blocks are simply those which they believe the majority of other miners will accept and build upon, trumping any other specification of validity (of which there is none beyond the </a:t>
            </a:r>
            <a:r>
              <a:rPr lang="en-US" sz="1200" kern="1200" dirty="0" err="1" smtClean="0">
                <a:solidFill>
                  <a:schemeClr val="tx1"/>
                </a:solidFill>
                <a:effectLst/>
                <a:latin typeface="+mn-lt"/>
                <a:ea typeface="+mn-ea"/>
                <a:cs typeface="+mn-cs"/>
              </a:rPr>
              <a:t>bitcoind</a:t>
            </a:r>
            <a:r>
              <a:rPr lang="en-US" sz="1200" kern="1200" dirty="0" smtClean="0">
                <a:solidFill>
                  <a:schemeClr val="tx1"/>
                </a:solidFill>
                <a:effectLst/>
                <a:latin typeface="+mn-lt"/>
                <a:ea typeface="+mn-ea"/>
                <a:cs typeface="+mn-cs"/>
              </a:rPr>
              <a:t> implementation). </a:t>
            </a:r>
            <a:endParaRPr lang="en-US" dirty="0" smtClean="0"/>
          </a:p>
          <a:p>
            <a:pPr marL="6858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smtClean="0">
                <a:solidFill>
                  <a:schemeClr val="tx1"/>
                </a:solidFill>
                <a:effectLst/>
                <a:latin typeface="+mn-lt"/>
                <a:ea typeface="+mn-ea"/>
                <a:cs typeface="+mn-cs"/>
              </a:rPr>
              <a:t>Because this consensus algorithm relies on monetary rewards for miners it cannot easily be used in systems with no notion of transferable value</a:t>
            </a:r>
          </a:p>
          <a:p>
            <a:pPr marL="6858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smtClean="0">
                <a:solidFill>
                  <a:schemeClr val="tx1"/>
                </a:solidFill>
                <a:effectLst/>
                <a:latin typeface="+mn-lt"/>
                <a:ea typeface="+mn-ea"/>
                <a:cs typeface="+mn-cs"/>
              </a:rPr>
              <a:t>In Bitcoin, miners receive all new currency initially and there is no other allowed mechanism for money creation. This is not strictly essential, but the consensus protocol does require some reward is issued to miners or else they have no incentive to find valid blocks and solve the difficult computational puzzle. </a:t>
            </a:r>
          </a:p>
          <a:p>
            <a:pPr marL="685800" marR="0" lvl="1" indent="-228600" algn="l" defTabSz="914400" rtl="0" eaLnBrk="1" fontAlgn="auto" latinLnBrk="0" hangingPunct="1">
              <a:lnSpc>
                <a:spcPct val="100000"/>
              </a:lnSpc>
              <a:spcBef>
                <a:spcPts val="0"/>
              </a:spcBef>
              <a:spcAft>
                <a:spcPts val="0"/>
              </a:spcAft>
              <a:buClrTx/>
              <a:buSzTx/>
              <a:buFontTx/>
              <a:buAutoNum type="arabicPeriod"/>
              <a:tabLst/>
              <a:defRPr/>
            </a:pPr>
            <a:endParaRPr lang="en-US" dirty="0" smtClean="0"/>
          </a:p>
          <a:p>
            <a:pPr marL="457200" marR="0" lvl="1" indent="0" algn="l" defTabSz="914400" rtl="0" eaLnBrk="1" fontAlgn="auto" latinLnBrk="0" hangingPunct="1">
              <a:lnSpc>
                <a:spcPct val="100000"/>
              </a:lnSpc>
              <a:spcBef>
                <a:spcPts val="0"/>
              </a:spcBef>
              <a:spcAft>
                <a:spcPts val="0"/>
              </a:spcAft>
              <a:buClrTx/>
              <a:buSzTx/>
              <a:buFontTx/>
              <a:buNone/>
              <a:tabLst/>
              <a:defRPr/>
            </a:pPr>
            <a:r>
              <a:rPr lang="en-US" dirty="0" smtClean="0"/>
              <a:t>Mining Details:</a:t>
            </a:r>
          </a:p>
          <a:p>
            <a:pPr marL="6858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dirty="0" smtClean="0"/>
              <a:t>Try random </a:t>
            </a:r>
            <a:r>
              <a:rPr lang="en-US" dirty="0" err="1" smtClean="0"/>
              <a:t>nonces</a:t>
            </a:r>
            <a:endParaRPr lang="en-US" dirty="0" smtClean="0"/>
          </a:p>
          <a:p>
            <a:pPr marL="685800" lvl="1" indent="-228600">
              <a:buFont typeface="+mj-lt"/>
              <a:buAutoNum type="arabicPeriod"/>
            </a:pPr>
            <a:r>
              <a:rPr lang="en-US" sz="1200" kern="1200" dirty="0" smtClean="0">
                <a:solidFill>
                  <a:schemeClr val="tx1"/>
                </a:solidFill>
                <a:effectLst/>
                <a:latin typeface="+mn-lt"/>
                <a:ea typeface="+mn-ea"/>
                <a:cs typeface="+mn-cs"/>
              </a:rPr>
              <a:t>The difficulty of the puzzle is calibrated so that a new block is found, on average, once every 10 minutes</a:t>
            </a:r>
          </a:p>
          <a:p>
            <a:pPr marL="685800" lvl="1" indent="-228600">
              <a:buFont typeface="+mj-lt"/>
              <a:buAutoNum type="arabicPeriod"/>
            </a:pPr>
            <a:r>
              <a:rPr lang="en-US" sz="1200" kern="1200" dirty="0" smtClean="0">
                <a:solidFill>
                  <a:schemeClr val="tx1"/>
                </a:solidFill>
                <a:effectLst/>
                <a:latin typeface="+mn-lt"/>
                <a:ea typeface="+mn-ea"/>
                <a:cs typeface="+mn-cs"/>
              </a:rPr>
              <a:t>To maintain this, the difficulty is adjusted once every 2016 blocks, or approximately every two weeks</a:t>
            </a:r>
          </a:p>
          <a:p>
            <a:pPr marL="685800" lvl="1" indent="-228600">
              <a:buFont typeface="+mj-lt"/>
              <a:buAutoNum type="arabicPeriod"/>
            </a:pPr>
            <a:endParaRPr lang="en-US" sz="800" kern="1200" dirty="0" smtClean="0">
              <a:solidFill>
                <a:schemeClr val="tx1"/>
              </a:solidFill>
              <a:effectLst/>
              <a:latin typeface="+mn-lt"/>
              <a:ea typeface="+mn-ea"/>
              <a:cs typeface="+mn-cs"/>
            </a:endParaRPr>
          </a:p>
          <a:p>
            <a:pPr marL="457200" lvl="1" indent="0">
              <a:buFontTx/>
              <a:buNone/>
            </a:pPr>
            <a:r>
              <a:rPr lang="en-US" sz="800" kern="1200" dirty="0" smtClean="0">
                <a:solidFill>
                  <a:schemeClr val="tx1"/>
                </a:solidFill>
                <a:effectLst/>
                <a:latin typeface="+mn-lt"/>
                <a:ea typeface="+mn-ea"/>
                <a:cs typeface="+mn-cs"/>
              </a:rPr>
              <a:t>Mining Rewards</a:t>
            </a:r>
            <a:r>
              <a:rPr lang="en-US" sz="800" kern="1200" baseline="0" dirty="0" smtClean="0">
                <a:solidFill>
                  <a:schemeClr val="tx1"/>
                </a:solidFill>
                <a:effectLst/>
                <a:latin typeface="+mn-lt"/>
                <a:ea typeface="+mn-ea"/>
                <a:cs typeface="+mn-cs"/>
              </a:rPr>
              <a:t> and Fees: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The size of the block reward is determined by a fixed schedule. Initially, each block created B50. This has since halved to B25, and is scheduled to halve roughly every four years until roughly 2140 at which point no new bitcoins will be created. </a:t>
            </a:r>
            <a:endParaRPr lang="en-US" sz="800" dirty="0" smtClean="0"/>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miners do not only profit from block rewards: they are also allowed to claim the net difference in value between all input and all output transactions in this block. For users, a block with greater input value than output value thus includes a </a:t>
            </a:r>
            <a:r>
              <a:rPr lang="en-US" sz="1200" i="1" kern="1200" dirty="0" smtClean="0">
                <a:solidFill>
                  <a:schemeClr val="tx1"/>
                </a:solidFill>
                <a:effectLst/>
                <a:latin typeface="+mn-lt"/>
                <a:ea typeface="+mn-ea"/>
                <a:cs typeface="+mn-cs"/>
              </a:rPr>
              <a:t>transaction fee </a:t>
            </a:r>
            <a:r>
              <a:rPr lang="en-US" sz="1200" kern="1200" dirty="0" smtClean="0">
                <a:solidFill>
                  <a:schemeClr val="tx1"/>
                </a:solidFill>
                <a:effectLst/>
                <a:latin typeface="+mn-lt"/>
                <a:ea typeface="+mn-ea"/>
                <a:cs typeface="+mn-cs"/>
              </a:rPr>
              <a:t>paid to the miners. </a:t>
            </a:r>
            <a:endParaRPr lang="en-US" sz="800" dirty="0" smtClean="0"/>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To date, transaction fees have primarily been used to dis- courage overuse of the network with many small transactions (called </a:t>
            </a:r>
            <a:r>
              <a:rPr lang="en-US" sz="1200" i="1" kern="1200" dirty="0" smtClean="0">
                <a:solidFill>
                  <a:schemeClr val="tx1"/>
                </a:solidFill>
                <a:effectLst/>
                <a:latin typeface="+mn-lt"/>
                <a:ea typeface="+mn-ea"/>
                <a:cs typeface="+mn-cs"/>
              </a:rPr>
              <a:t>penny flooding</a:t>
            </a:r>
            <a:r>
              <a:rPr lang="en-US" sz="1200" kern="1200" dirty="0" smtClean="0">
                <a:solidFill>
                  <a:schemeClr val="tx1"/>
                </a:solidFill>
                <a:effectLst/>
                <a:latin typeface="+mn-lt"/>
                <a:ea typeface="+mn-ea"/>
                <a:cs typeface="+mn-cs"/>
              </a:rPr>
              <a:t>) and have never provided more than 1–2% of mining revenue [87]. Fee values have primarily been determined by defaults configured in the reference client [87], with a small number of users opting to pay higher fees to have their transactions published more quickly.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800" kern="1200" baseline="0" dirty="0" smtClean="0">
              <a:solidFill>
                <a:schemeClr val="tx1"/>
              </a:solidFill>
              <a:effectLst/>
              <a:latin typeface="+mn-lt"/>
              <a:ea typeface="+mn-ea"/>
              <a:cs typeface="+mn-cs"/>
            </a:endParaRPr>
          </a:p>
          <a:p>
            <a:pPr marL="457200" lvl="1" indent="0">
              <a:buFontTx/>
              <a:buNone/>
            </a:pPr>
            <a:r>
              <a:rPr lang="en-US" sz="800" kern="1200" baseline="0" dirty="0" smtClean="0">
                <a:solidFill>
                  <a:schemeClr val="tx1"/>
                </a:solidFill>
                <a:effectLst/>
                <a:latin typeface="+mn-lt"/>
                <a:ea typeface="+mn-ea"/>
                <a:cs typeface="+mn-cs"/>
              </a:rPr>
              <a:t>Mining Pools</a:t>
            </a:r>
          </a:p>
          <a:p>
            <a:pPr marL="685800" lvl="1" indent="-228600">
              <a:buFont typeface="+mj-lt"/>
              <a:buAutoNum type="arabicPeriod"/>
            </a:pPr>
            <a:r>
              <a:rPr lang="en-US" sz="800" kern="1200" baseline="0" dirty="0" smtClean="0">
                <a:solidFill>
                  <a:schemeClr val="tx1"/>
                </a:solidFill>
                <a:effectLst/>
                <a:latin typeface="+mn-lt"/>
                <a:ea typeface="+mn-ea"/>
                <a:cs typeface="+mn-cs"/>
              </a:rPr>
              <a:t>Individuals work together and share the correct beginning of block with the rest of the group.</a:t>
            </a:r>
          </a:p>
          <a:p>
            <a:pPr marL="228600" indent="-228600">
              <a:buAutoNum type="arabicPeriod"/>
            </a:pPr>
            <a:endParaRPr lang="en-US" b="1" dirty="0"/>
          </a:p>
        </p:txBody>
      </p:sp>
      <p:sp>
        <p:nvSpPr>
          <p:cNvPr id="4" name="Slide Number Placeholder 3"/>
          <p:cNvSpPr>
            <a:spLocks noGrp="1"/>
          </p:cNvSpPr>
          <p:nvPr>
            <p:ph type="sldNum" sz="quarter" idx="10"/>
          </p:nvPr>
        </p:nvSpPr>
        <p:spPr/>
        <p:txBody>
          <a:bodyPr/>
          <a:lstStyle/>
          <a:p>
            <a:fld id="{C3C4ADD5-9CF2-FF4B-9B85-F57B764828B4}" type="slidenum">
              <a:rPr lang="en-US" smtClean="0"/>
              <a:t>4</a:t>
            </a:fld>
            <a:endParaRPr lang="en-US"/>
          </a:p>
        </p:txBody>
      </p:sp>
    </p:spTree>
    <p:extLst>
      <p:ext uri="{BB962C8B-B14F-4D97-AF65-F5344CB8AC3E}">
        <p14:creationId xmlns:p14="http://schemas.microsoft.com/office/powerpoint/2010/main" val="19227890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smtClean="0"/>
              <a:t>Peer To Peer Communication Network</a:t>
            </a:r>
            <a:r>
              <a:rPr lang="en-US" baseline="0" dirty="0" smtClean="0"/>
              <a:t> - Used to announce new transactions and proposed blocks.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6858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smtClean="0"/>
              <a:t>Impact on Consensus</a:t>
            </a:r>
          </a:p>
          <a:p>
            <a:pPr marL="1143000" marR="0" lvl="2"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smtClean="0"/>
              <a:t>Performance and stability impact consensus for 2 reasons</a:t>
            </a:r>
          </a:p>
          <a:p>
            <a:pPr marL="1600200" marR="0" lvl="3"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smtClean="0"/>
              <a:t>Latency increases the possibility of a fork</a:t>
            </a:r>
          </a:p>
          <a:p>
            <a:pPr marL="2057400" marR="0" lvl="4"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smtClean="0"/>
              <a:t>FUN FACT:  It is fear of forks that motivated the 10 minute interval for block creation in the original design</a:t>
            </a:r>
          </a:p>
          <a:p>
            <a:pPr marL="1600200" marR="0" lvl="3"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smtClean="0"/>
              <a:t>Malicious Miner who controls a substantial portion of the network may attempt to favor their blocks in the situation a fork arises thus increasing their mining rewards.  Also with more network control comes a higher ability to controls transmissions as well as freeze assets.</a:t>
            </a:r>
          </a:p>
          <a:p>
            <a:pPr marL="1600200" marR="0" lvl="3" indent="-228600" algn="l" defTabSz="914400" rtl="0" eaLnBrk="1" fontAlgn="auto" latinLnBrk="0" hangingPunct="1">
              <a:lnSpc>
                <a:spcPct val="100000"/>
              </a:lnSpc>
              <a:spcBef>
                <a:spcPts val="0"/>
              </a:spcBef>
              <a:spcAft>
                <a:spcPts val="0"/>
              </a:spcAft>
              <a:buClrTx/>
              <a:buSzTx/>
              <a:buFontTx/>
              <a:buAutoNum type="arabicPeriod"/>
              <a:tabLst/>
              <a:defRPr/>
            </a:pPr>
            <a:endParaRPr lang="en-US" baseline="0" dirty="0" smtClean="0"/>
          </a:p>
          <a:p>
            <a:pPr marL="6858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smtClean="0"/>
              <a:t>Communication Protocol</a:t>
            </a:r>
          </a:p>
          <a:p>
            <a:pPr marL="1143000" marR="0" lvl="2"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smtClean="0"/>
              <a:t>New blocks and pending transactions are broadcast to the entire network by “flooding”.  Nodes send INV messages to all of their peers.</a:t>
            </a:r>
          </a:p>
          <a:p>
            <a:pPr marL="1143000" marR="0" lvl="2"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smtClean="0"/>
              <a:t>Peers can respond by requesting the entire block/transaction via (GETDATA)</a:t>
            </a:r>
          </a:p>
          <a:p>
            <a:pPr marL="1143000" marR="0" lvl="2"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smtClean="0"/>
              <a:t>By default, nodes forward new data only once as well as other minimalistic actions in an effort to limit data on the network.</a:t>
            </a:r>
          </a:p>
          <a:p>
            <a:pPr marL="6858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smtClean="0"/>
              <a:t>Relay Policy</a:t>
            </a:r>
          </a:p>
          <a:p>
            <a:pPr marL="1143000" marR="0" lvl="2"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smtClean="0"/>
              <a:t>Default setting for Bitcoin; Nodes only relay transactions and blocks which satisfy stricter controls than what is allowed by general transaction validity rules.</a:t>
            </a:r>
          </a:p>
          <a:p>
            <a:pPr marL="1143000" marR="0" lvl="2"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smtClean="0"/>
              <a:t>This is to prevent DOS attacks.</a:t>
            </a:r>
          </a:p>
          <a:p>
            <a:pPr marL="1143000" marR="0" lvl="2"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smtClean="0"/>
              <a:t>Example:  Default nodes only relay transactions containing scripts from a very narrow whitelist of standard transaction types.</a:t>
            </a:r>
          </a:p>
          <a:p>
            <a:pPr marL="1143000" marR="0" lvl="2"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smtClean="0"/>
              <a:t>Meaning users who wish to send non-standard transactions included in the </a:t>
            </a:r>
            <a:r>
              <a:rPr lang="en-US" baseline="0" dirty="0" err="1" smtClean="0"/>
              <a:t>blockchain</a:t>
            </a:r>
            <a:r>
              <a:rPr lang="en-US" baseline="0" dirty="0" smtClean="0"/>
              <a:t> cannot use the normal Bitcoin network but will need to contact a Miner directly.</a:t>
            </a:r>
          </a:p>
          <a:p>
            <a:pPr marL="1143000" marR="0" lvl="2"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smtClean="0"/>
              <a:t>Default nodes also refuse to relay more than a few thousand transactions below .001B per minute as a penny-flooding defense.</a:t>
            </a:r>
          </a:p>
          <a:p>
            <a:pPr marL="228600" indent="-228600">
              <a:buAutoNum type="arabicPeriod"/>
            </a:pPr>
            <a:endParaRPr lang="en-US" b="1" dirty="0"/>
          </a:p>
        </p:txBody>
      </p:sp>
      <p:sp>
        <p:nvSpPr>
          <p:cNvPr id="4" name="Slide Number Placeholder 3"/>
          <p:cNvSpPr>
            <a:spLocks noGrp="1"/>
          </p:cNvSpPr>
          <p:nvPr>
            <p:ph type="sldNum" sz="quarter" idx="10"/>
          </p:nvPr>
        </p:nvSpPr>
        <p:spPr/>
        <p:txBody>
          <a:bodyPr/>
          <a:lstStyle/>
          <a:p>
            <a:fld id="{C3C4ADD5-9CF2-FF4B-9B85-F57B764828B4}" type="slidenum">
              <a:rPr lang="en-US" smtClean="0"/>
              <a:t>5</a:t>
            </a:fld>
            <a:endParaRPr lang="en-US"/>
          </a:p>
        </p:txBody>
      </p:sp>
    </p:spTree>
    <p:extLst>
      <p:ext uri="{BB962C8B-B14F-4D97-AF65-F5344CB8AC3E}">
        <p14:creationId xmlns:p14="http://schemas.microsoft.com/office/powerpoint/2010/main" val="19076183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1" baseline="0" dirty="0" smtClean="0"/>
              <a:t>Stability of Bitcoin – “</a:t>
            </a:r>
            <a:r>
              <a:rPr lang="en-US" sz="1200" kern="1200" dirty="0" smtClean="0">
                <a:solidFill>
                  <a:schemeClr val="tx1"/>
                </a:solidFill>
                <a:effectLst/>
                <a:latin typeface="+mn-lt"/>
                <a:ea typeface="+mn-ea"/>
                <a:cs typeface="+mn-cs"/>
              </a:rPr>
              <a:t>the system will continue to behave in a way that facilitates a functional currency as it grows and participants attempt novel attacks. </a:t>
            </a:r>
            <a:r>
              <a:rPr lang="en-US" b="1" baseline="0" dirty="0" smtClean="0"/>
              <a:t>”</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0" baseline="0" dirty="0" smtClean="0"/>
              <a:t>Stability of Transaction Validity Rules</a:t>
            </a:r>
          </a:p>
          <a:p>
            <a:pPr marL="11430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Rules have also been modified to fix bugs, with the best-known example occurring in March 2013 when a bug limiting the size of valid blocks was removed. This caused a fork as new, larger blocks were rejected by unpatched clients. To resolve this, the updated clients abandoned a 24-block fork and tem- </a:t>
            </a:r>
            <a:r>
              <a:rPr lang="en-US" sz="1200" kern="1200" dirty="0" err="1" smtClean="0">
                <a:solidFill>
                  <a:schemeClr val="tx1"/>
                </a:solidFill>
                <a:effectLst/>
                <a:latin typeface="+mn-lt"/>
                <a:ea typeface="+mn-ea"/>
                <a:cs typeface="+mn-cs"/>
              </a:rPr>
              <a:t>porarily</a:t>
            </a:r>
            <a:r>
              <a:rPr lang="en-US" sz="1200" kern="1200" dirty="0" smtClean="0">
                <a:solidFill>
                  <a:schemeClr val="tx1"/>
                </a:solidFill>
                <a:effectLst/>
                <a:latin typeface="+mn-lt"/>
                <a:ea typeface="+mn-ea"/>
                <a:cs typeface="+mn-cs"/>
              </a:rPr>
              <a:t> ceased including larger blocks during a two-month window for older clients to upgrade [1]. Eventually however, the bug fix won out and unpatched clients were eventually excluded despite arguably implementing the canonical rules. </a:t>
            </a:r>
            <a:endParaRPr lang="en-US" dirty="0" smtClean="0"/>
          </a:p>
          <a:p>
            <a:pPr marL="11430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0" baseline="0" dirty="0" smtClean="0"/>
              <a:t>Within Bitcoin however, there is no specified process for updating transaction validation rules.</a:t>
            </a:r>
          </a:p>
          <a:p>
            <a:pPr marL="11430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Currently, de facto governance is provided by the core Bitcoin developers who maintain </a:t>
            </a:r>
            <a:r>
              <a:rPr lang="en-US" sz="1200" kern="1200" dirty="0" err="1" smtClean="0">
                <a:solidFill>
                  <a:schemeClr val="tx1"/>
                </a:solidFill>
                <a:effectLst/>
                <a:latin typeface="+mn-lt"/>
                <a:ea typeface="+mn-ea"/>
                <a:cs typeface="+mn-cs"/>
              </a:rPr>
              <a:t>bitcoind</a:t>
            </a:r>
            <a:r>
              <a:rPr lang="en-US" sz="1200" kern="1200" dirty="0" smtClean="0">
                <a:solidFill>
                  <a:schemeClr val="tx1"/>
                </a:solidFill>
                <a:effectLst/>
                <a:latin typeface="+mn-lt"/>
                <a:ea typeface="+mn-ea"/>
                <a:cs typeface="+mn-cs"/>
              </a:rPr>
              <a:t>, with the Bit- coin Foundation providing a basic organizational structure and raising a small amount of funding through donations to support the development team. As with many early Internet protocols, there is as of yet no formal process for making decisions beyond rough consensus. </a:t>
            </a:r>
            <a:endParaRPr lang="en-US" dirty="0" smtClean="0"/>
          </a:p>
          <a:p>
            <a:pPr marL="1143000" marR="0" lvl="2"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b="0" baseline="0" dirty="0" smtClean="0"/>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0" baseline="0" dirty="0" smtClean="0"/>
              <a:t>Stability of the Consensus Protocol</a:t>
            </a:r>
          </a:p>
          <a:p>
            <a:pPr marL="11430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0" baseline="0" dirty="0" smtClean="0"/>
              <a:t>5 basic stability properties</a:t>
            </a:r>
          </a:p>
          <a:p>
            <a:pPr marL="1600200" marR="0" lvl="3"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0" u="sng" baseline="0" dirty="0" smtClean="0"/>
              <a:t>Eventual Consensus </a:t>
            </a:r>
            <a:r>
              <a:rPr lang="en-US" b="0" baseline="0" dirty="0" smtClean="0"/>
              <a:t>- </a:t>
            </a:r>
            <a:r>
              <a:rPr lang="en-US" sz="1200" kern="1200" dirty="0" smtClean="0">
                <a:solidFill>
                  <a:schemeClr val="tx1"/>
                </a:solidFill>
                <a:effectLst/>
                <a:latin typeface="+mn-lt"/>
                <a:ea typeface="+mn-ea"/>
                <a:cs typeface="+mn-cs"/>
              </a:rPr>
              <a:t>At any time, all compliant nodes will agree upon a prefix of what will become the eventual valid </a:t>
            </a:r>
            <a:r>
              <a:rPr lang="en-US" sz="1200" kern="1200" dirty="0" err="1" smtClean="0">
                <a:solidFill>
                  <a:schemeClr val="tx1"/>
                </a:solidFill>
                <a:effectLst/>
                <a:latin typeface="+mn-lt"/>
                <a:ea typeface="+mn-ea"/>
                <a:cs typeface="+mn-cs"/>
              </a:rPr>
              <a:t>blockchain</a:t>
            </a:r>
            <a:r>
              <a:rPr lang="en-US" sz="1200" kern="1200" dirty="0" smtClean="0">
                <a:solidFill>
                  <a:schemeClr val="tx1"/>
                </a:solidFill>
                <a:effectLst/>
                <a:latin typeface="+mn-lt"/>
                <a:ea typeface="+mn-ea"/>
                <a:cs typeface="+mn-cs"/>
              </a:rPr>
              <a:t>. </a:t>
            </a:r>
            <a:endParaRPr lang="en-US" b="0" baseline="0" dirty="0" smtClean="0"/>
          </a:p>
          <a:p>
            <a:pPr marL="1600200" marR="0" lvl="3"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0" u="sng" baseline="0" dirty="0" smtClean="0"/>
              <a:t>Exponential Convergence </a:t>
            </a:r>
            <a:r>
              <a:rPr lang="en-US" b="0" baseline="0" dirty="0" smtClean="0"/>
              <a:t>– Few forks will happen if we have X confirmations of a transaction.</a:t>
            </a:r>
          </a:p>
          <a:p>
            <a:pPr marL="1600200" marR="0" lvl="3"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0" u="sng" baseline="0" dirty="0" smtClean="0"/>
              <a:t>Liveness</a:t>
            </a:r>
            <a:r>
              <a:rPr lang="en-US" b="0" baseline="0" dirty="0" smtClean="0"/>
              <a:t> – Blocks will be added and fees collected in a timely manner</a:t>
            </a:r>
          </a:p>
          <a:p>
            <a:pPr marL="1600200" marR="0" lvl="3"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0" u="sng" baseline="0" dirty="0" smtClean="0"/>
              <a:t>Correctness</a:t>
            </a:r>
            <a:r>
              <a:rPr lang="en-US" b="0" baseline="0" dirty="0" smtClean="0"/>
              <a:t>– Chain will consist of only valid blocks</a:t>
            </a:r>
          </a:p>
          <a:p>
            <a:pPr marL="1600200" marR="0" lvl="3"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0" u="sng" baseline="0" dirty="0" smtClean="0"/>
              <a:t>Fairness</a:t>
            </a:r>
            <a:r>
              <a:rPr lang="en-US" b="0" baseline="0" dirty="0" smtClean="0"/>
              <a:t> – An individuals mined blocks will be proportionate to their computational power.</a:t>
            </a:r>
          </a:p>
          <a:p>
            <a:pPr marL="11430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0" baseline="0" dirty="0" smtClean="0"/>
              <a:t>Stability with bitcoin-denominated utility</a:t>
            </a:r>
          </a:p>
          <a:p>
            <a:pPr marL="1600200" marR="0" lvl="3"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0" baseline="0" dirty="0" smtClean="0"/>
              <a:t>This is the selfish mining we discussed in class</a:t>
            </a:r>
          </a:p>
          <a:p>
            <a:pPr marL="11430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0" baseline="0" dirty="0" smtClean="0"/>
              <a:t>Stability with externally-denominated utility</a:t>
            </a:r>
          </a:p>
          <a:p>
            <a:pPr marL="11430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0" baseline="0" dirty="0" smtClean="0"/>
              <a:t>Stability with incentives other than mining income</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0" baseline="0" dirty="0" smtClean="0"/>
              <a:t>Stability of Mining Pools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0" baseline="0" dirty="0" smtClean="0"/>
              <a:t>Stability of the Peer to Peer Layer</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b="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baseline="0" dirty="0" smtClean="0"/>
              <a:t>Very similar to a people that want to be free</a:t>
            </a:r>
            <a:r>
              <a:rPr lang="is-IS" b="0" baseline="0" dirty="0" smtClean="0"/>
              <a:t>…. </a:t>
            </a:r>
            <a:r>
              <a:rPr lang="en-US" b="0" baseline="0" dirty="0" smtClean="0"/>
              <a:t>B</a:t>
            </a:r>
            <a:r>
              <a:rPr lang="is-IS" b="0" baseline="0" dirty="0" smtClean="0"/>
              <a:t>ut need some rules or else there would be anarchy</a:t>
            </a:r>
            <a:endParaRPr lang="en-US" b="0" baseline="0" dirty="0" smtClean="0"/>
          </a:p>
          <a:p>
            <a:endParaRPr lang="en-US" dirty="0"/>
          </a:p>
        </p:txBody>
      </p:sp>
      <p:sp>
        <p:nvSpPr>
          <p:cNvPr id="4" name="Slide Number Placeholder 3"/>
          <p:cNvSpPr>
            <a:spLocks noGrp="1"/>
          </p:cNvSpPr>
          <p:nvPr>
            <p:ph type="sldNum" sz="quarter" idx="10"/>
          </p:nvPr>
        </p:nvSpPr>
        <p:spPr/>
        <p:txBody>
          <a:bodyPr/>
          <a:lstStyle/>
          <a:p>
            <a:fld id="{C3C4ADD5-9CF2-FF4B-9B85-F57B764828B4}" type="slidenum">
              <a:rPr lang="en-US" smtClean="0"/>
              <a:t>6</a:t>
            </a:fld>
            <a:endParaRPr lang="en-US"/>
          </a:p>
        </p:txBody>
      </p:sp>
    </p:spTree>
    <p:extLst>
      <p:ext uri="{BB962C8B-B14F-4D97-AF65-F5344CB8AC3E}">
        <p14:creationId xmlns:p14="http://schemas.microsoft.com/office/powerpoint/2010/main" val="21447127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b="1" u="sng" baseline="0" dirty="0" smtClean="0"/>
              <a:t>Client Side Security </a:t>
            </a:r>
            <a:r>
              <a:rPr lang="en-US" b="1" baseline="0" dirty="0" smtClean="0"/>
              <a:t>– Key management is important and there is monetary loss if keys are lost or stolen</a:t>
            </a:r>
          </a:p>
          <a:p>
            <a:pPr marL="0" indent="0">
              <a:buFontTx/>
              <a:buNone/>
            </a:pPr>
            <a:endParaRPr lang="en-US" b="1" baseline="0" dirty="0" smtClean="0"/>
          </a:p>
          <a:p>
            <a:pPr marL="228600" lvl="0" indent="-228600">
              <a:buAutoNum type="arabicPeriod"/>
            </a:pPr>
            <a:r>
              <a:rPr lang="en-US" b="0" baseline="0" dirty="0" smtClean="0"/>
              <a:t>Key Management</a:t>
            </a:r>
          </a:p>
          <a:p>
            <a:pPr marL="685800" lvl="1" indent="-228600">
              <a:buAutoNum type="arabicPeriod"/>
            </a:pPr>
            <a:r>
              <a:rPr lang="en-US" b="0" u="sng" baseline="0" dirty="0" smtClean="0"/>
              <a:t>Keys Stored on device</a:t>
            </a:r>
          </a:p>
          <a:p>
            <a:pPr marL="1143000" lvl="2" indent="-228600">
              <a:buAutoNum type="arabicPeriod"/>
            </a:pPr>
            <a:r>
              <a:rPr lang="en-US" b="0" baseline="0" dirty="0" smtClean="0"/>
              <a:t>Store a pool of keys on a device</a:t>
            </a:r>
          </a:p>
          <a:p>
            <a:pPr marL="1143000" lvl="2" indent="-228600">
              <a:buAutoNum type="arabicPeriod"/>
            </a:pPr>
            <a:r>
              <a:rPr lang="en-US" b="0" baseline="0" dirty="0" smtClean="0"/>
              <a:t>QUESTION: Can anyone name a problem with this way of management?  (susceptible to Malware)</a:t>
            </a:r>
          </a:p>
          <a:p>
            <a:pPr marL="685800" lvl="1" indent="-228600">
              <a:buAutoNum type="arabicPeriod"/>
            </a:pPr>
            <a:r>
              <a:rPr lang="en-US" b="0" u="sng" baseline="0" dirty="0" smtClean="0"/>
              <a:t>Split Control</a:t>
            </a:r>
          </a:p>
          <a:p>
            <a:pPr marL="1143000" lvl="2" indent="-228600">
              <a:buAutoNum type="arabicPeriod"/>
            </a:pPr>
            <a:r>
              <a:rPr lang="en-US" b="0" baseline="0" dirty="0" smtClean="0"/>
              <a:t>In an effort to avoid a single point of failure, bitcoins can be stored using a K of N Multi-signature script.</a:t>
            </a:r>
          </a:p>
          <a:p>
            <a:pPr marL="1143000" lvl="2" indent="-228600">
              <a:buAutoNum type="arabicPeriod"/>
            </a:pPr>
            <a:r>
              <a:rPr lang="en-US" b="0" baseline="0" dirty="0" smtClean="0"/>
              <a:t>An example of this may be a wallet that requires a user’s laptop and mobile phone to sign in before sending funds.</a:t>
            </a:r>
          </a:p>
          <a:p>
            <a:pPr marL="685800" lvl="1" indent="-228600">
              <a:buAutoNum type="arabicPeriod"/>
            </a:pPr>
            <a:r>
              <a:rPr lang="en-US" b="0" u="sng" baseline="0" dirty="0" smtClean="0"/>
              <a:t>Password Protected Wallets</a:t>
            </a:r>
          </a:p>
          <a:p>
            <a:pPr marL="1143000" lvl="2" indent="-228600">
              <a:buAutoNum type="arabicPeriod"/>
            </a:pPr>
            <a:r>
              <a:rPr lang="en-US" b="0" u="none" baseline="0" dirty="0" smtClean="0"/>
              <a:t>Encrypting a wallet with a key derived from a user chosen password</a:t>
            </a:r>
          </a:p>
          <a:p>
            <a:pPr marL="685800" lvl="1" indent="-228600">
              <a:buAutoNum type="arabicPeriod"/>
            </a:pPr>
            <a:r>
              <a:rPr lang="en-US" b="0" u="sng" baseline="0" dirty="0" smtClean="0"/>
              <a:t>Password Derived Wallets</a:t>
            </a:r>
          </a:p>
          <a:p>
            <a:pPr marL="1143000" lvl="2" indent="-228600">
              <a:buAutoNum type="arabicPeriod"/>
            </a:pPr>
            <a:r>
              <a:rPr lang="en-US" b="0" u="none" baseline="0" dirty="0" smtClean="0"/>
              <a:t>Also called “Brain Wallet”; It’s just access to the wallet with a user chosen secret</a:t>
            </a:r>
          </a:p>
          <a:p>
            <a:pPr marL="685800" lvl="1" indent="-228600">
              <a:buAutoNum type="arabicPeriod"/>
            </a:pPr>
            <a:r>
              <a:rPr lang="en-US" b="0" u="sng" baseline="0" dirty="0" smtClean="0"/>
              <a:t>Offline Storage</a:t>
            </a:r>
          </a:p>
          <a:p>
            <a:pPr marL="1143000" lvl="2" indent="-228600">
              <a:buAutoNum type="arabicPeriod"/>
            </a:pPr>
            <a:r>
              <a:rPr lang="en-US" b="0" u="none" baseline="0" dirty="0" smtClean="0"/>
              <a:t>Possibly stored on thumb drives but eventually have to be loaded onto a device which takes us back to the susceptibility of #1</a:t>
            </a:r>
          </a:p>
          <a:p>
            <a:pPr marL="1143000" lvl="2" indent="-228600">
              <a:buAutoNum type="arabicPeriod"/>
            </a:pPr>
            <a:r>
              <a:rPr lang="en-US" b="0" u="none" baseline="0" dirty="0" smtClean="0"/>
              <a:t>The paper also mentioned storing keys on paper</a:t>
            </a:r>
            <a:r>
              <a:rPr lang="is-IS" b="0" u="none" baseline="0" dirty="0" smtClean="0"/>
              <a:t>…</a:t>
            </a:r>
            <a:endParaRPr lang="en-US" b="0" u="none" baseline="0" dirty="0" smtClean="0"/>
          </a:p>
          <a:p>
            <a:pPr marL="685800" lvl="1" indent="-228600">
              <a:buAutoNum type="arabicPeriod"/>
            </a:pPr>
            <a:r>
              <a:rPr lang="en-US" b="0" u="sng" baseline="0" dirty="0" smtClean="0"/>
              <a:t>Air-gapped and Hardware Storage</a:t>
            </a:r>
          </a:p>
          <a:p>
            <a:pPr marL="1143000" lvl="2" indent="-228600">
              <a:buAutoNum type="arabicPeriod"/>
            </a:pPr>
            <a:r>
              <a:rPr lang="en-US" b="0" u="none" baseline="0" dirty="0" smtClean="0"/>
              <a:t>Physically separate network</a:t>
            </a:r>
          </a:p>
          <a:p>
            <a:pPr marL="1143000" lvl="2" indent="-228600">
              <a:buAutoNum type="arabicPeriod"/>
            </a:pPr>
            <a:r>
              <a:rPr lang="en-US" b="0" u="none" baseline="0" dirty="0" smtClean="0"/>
              <a:t>Can thwart certain types of theft by never exposing keys directly to an internet connected device</a:t>
            </a:r>
          </a:p>
          <a:p>
            <a:pPr marL="685800" lvl="1" indent="-228600">
              <a:buAutoNum type="arabicPeriod"/>
            </a:pPr>
            <a:r>
              <a:rPr lang="en-US" b="0" u="sng" baseline="0" dirty="0" smtClean="0"/>
              <a:t>Hosted Wallet</a:t>
            </a:r>
          </a:p>
          <a:p>
            <a:pPr marL="1143000" lvl="2" indent="-228600">
              <a:buAutoNum type="arabicPeriod"/>
            </a:pPr>
            <a:r>
              <a:rPr lang="en-US" b="0" u="none" baseline="0" dirty="0" smtClean="0"/>
              <a:t>Third party web service to offer key storage;  Secured by password or 2 factor enforcement similar to traditional online banking.</a:t>
            </a:r>
          </a:p>
          <a:p>
            <a:pPr marL="1143000" lvl="2" indent="-228600">
              <a:buAutoNum type="arabicPeriod"/>
            </a:pPr>
            <a:r>
              <a:rPr lang="en-US" b="0" u="none" baseline="0" dirty="0" smtClean="0"/>
              <a:t>This is not the best way</a:t>
            </a:r>
          </a:p>
          <a:p>
            <a:pPr marL="1143000" lvl="2" indent="-228600">
              <a:buAutoNum type="arabicPeriod"/>
            </a:pPr>
            <a:r>
              <a:rPr lang="en-US" b="0" u="none" baseline="0" dirty="0" smtClean="0"/>
              <a:t>Many incidents of theft or bankruptcy with this choice including over 40 events of loss greater than 1,000 B.</a:t>
            </a:r>
          </a:p>
          <a:p>
            <a:pPr marL="1143000" lvl="2" indent="-228600">
              <a:buAutoNum type="arabicPeriod"/>
            </a:pPr>
            <a:endParaRPr lang="en-US" b="0" baseline="0" dirty="0" smtClean="0"/>
          </a:p>
          <a:p>
            <a:endParaRPr lang="en-US" dirty="0"/>
          </a:p>
        </p:txBody>
      </p:sp>
      <p:sp>
        <p:nvSpPr>
          <p:cNvPr id="4" name="Slide Number Placeholder 3"/>
          <p:cNvSpPr>
            <a:spLocks noGrp="1"/>
          </p:cNvSpPr>
          <p:nvPr>
            <p:ph type="sldNum" sz="quarter" idx="10"/>
          </p:nvPr>
        </p:nvSpPr>
        <p:spPr/>
        <p:txBody>
          <a:bodyPr/>
          <a:lstStyle/>
          <a:p>
            <a:fld id="{C3C4ADD5-9CF2-FF4B-9B85-F57B764828B4}" type="slidenum">
              <a:rPr lang="en-US" smtClean="0"/>
              <a:t>7</a:t>
            </a:fld>
            <a:endParaRPr lang="en-US"/>
          </a:p>
        </p:txBody>
      </p:sp>
    </p:spTree>
    <p:extLst>
      <p:ext uri="{BB962C8B-B14F-4D97-AF65-F5344CB8AC3E}">
        <p14:creationId xmlns:p14="http://schemas.microsoft.com/office/powerpoint/2010/main" val="13542116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b="1" baseline="0" dirty="0" smtClean="0"/>
              <a:t>Modifying Bitcoin – Proposed changes and extensions</a:t>
            </a:r>
          </a:p>
          <a:p>
            <a:pPr marL="0" indent="0">
              <a:buFontTx/>
              <a:buNone/>
            </a:pPr>
            <a:endParaRPr lang="en-US" b="1" baseline="0" dirty="0" smtClean="0"/>
          </a:p>
          <a:p>
            <a:pPr marL="228600" indent="-228600">
              <a:buFont typeface="+mj-lt"/>
              <a:buAutoNum type="arabicPeriod"/>
            </a:pPr>
            <a:r>
              <a:rPr lang="en-US" b="1" u="none" baseline="0" dirty="0" smtClean="0"/>
              <a:t>Upgrading Bitcoin Itself </a:t>
            </a:r>
            <a:r>
              <a:rPr lang="en-US" b="0" u="none" baseline="0" dirty="0" smtClean="0"/>
              <a:t>– Changes at specific levels</a:t>
            </a:r>
          </a:p>
          <a:p>
            <a:pPr marL="685800" lvl="1" indent="-228600">
              <a:buFont typeface="+mj-lt"/>
              <a:buAutoNum type="arabicPeriod"/>
            </a:pPr>
            <a:r>
              <a:rPr lang="en-US" b="0" u="sng" baseline="0" dirty="0" smtClean="0"/>
              <a:t>Hard Forks</a:t>
            </a:r>
          </a:p>
          <a:p>
            <a:pPr marL="1143000" lvl="2" indent="-228600">
              <a:buFont typeface="+mj-lt"/>
              <a:buAutoNum type="arabicPeriod"/>
            </a:pPr>
            <a:r>
              <a:rPr lang="en-US" b="0" baseline="0" dirty="0" smtClean="0"/>
              <a:t>Required if the upgrade would enable transactions or blocks that would be considered invalid under previous rules.  EXAMPLE:  Changing the fixed block size limit, adding a new opcode</a:t>
            </a:r>
            <a:r>
              <a:rPr lang="is-IS" b="0" baseline="0" dirty="0" smtClean="0"/>
              <a:t>… etc.</a:t>
            </a:r>
            <a:endParaRPr lang="en-US" b="0" baseline="0" dirty="0" smtClean="0"/>
          </a:p>
          <a:p>
            <a:pPr marL="685800" lvl="1" indent="-228600">
              <a:buFont typeface="+mj-lt"/>
              <a:buAutoNum type="arabicPeriod"/>
            </a:pPr>
            <a:r>
              <a:rPr lang="en-US" b="0" u="sng" baseline="0" dirty="0" smtClean="0"/>
              <a:t>Soft Forks</a:t>
            </a:r>
          </a:p>
          <a:p>
            <a:pPr marL="1143000" lvl="2" indent="-228600">
              <a:buFont typeface="+mj-lt"/>
              <a:buAutoNum type="arabicPeriod"/>
            </a:pPr>
            <a:r>
              <a:rPr lang="en-US" b="0" baseline="0" dirty="0" smtClean="0"/>
              <a:t>Unlike the hard forks, these are backwards compatible with existing clients.</a:t>
            </a:r>
          </a:p>
          <a:p>
            <a:pPr marL="11430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0" baseline="0" dirty="0" smtClean="0"/>
              <a:t>Generally this involves </a:t>
            </a:r>
            <a:r>
              <a:rPr lang="en-US" sz="1200" kern="1200" dirty="0" smtClean="0">
                <a:solidFill>
                  <a:schemeClr val="tx1"/>
                </a:solidFill>
                <a:effectLst/>
                <a:latin typeface="+mn-lt"/>
                <a:ea typeface="+mn-ea"/>
                <a:cs typeface="+mn-cs"/>
              </a:rPr>
              <a:t>a restriction of which blocks or transactions are considered valid </a:t>
            </a:r>
            <a:endParaRPr lang="en-US" dirty="0" smtClean="0"/>
          </a:p>
          <a:p>
            <a:pPr marL="11430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A miner that doesn’t upgrade may waste computational work by generating blocks that the rest of the network considers invalid and ignores </a:t>
            </a:r>
            <a:endParaRPr lang="en-US" b="0" baseline="0" dirty="0" smtClean="0"/>
          </a:p>
          <a:p>
            <a:pPr marL="685800" lvl="1" indent="-228600">
              <a:buFont typeface="+mj-lt"/>
              <a:buAutoNum type="arabicPeriod"/>
            </a:pPr>
            <a:r>
              <a:rPr lang="en-US" b="0" u="sng" baseline="0" dirty="0" smtClean="0"/>
              <a:t>Relay Policy Updates</a:t>
            </a:r>
          </a:p>
          <a:p>
            <a:pPr marL="1143000" lvl="2" indent="-228600">
              <a:buFont typeface="+mj-lt"/>
              <a:buAutoNum type="arabicPeriod"/>
            </a:pPr>
            <a:r>
              <a:rPr lang="en-US" b="0" baseline="0" dirty="0" smtClean="0"/>
              <a:t>Recall from earlier that nodes will enforce stricter policy on what they send vs what they receive.</a:t>
            </a:r>
          </a:p>
          <a:p>
            <a:pPr marL="1143000" lvl="2" indent="-228600">
              <a:buFont typeface="+mj-lt"/>
              <a:buAutoNum type="arabicPeriod"/>
            </a:pPr>
            <a:r>
              <a:rPr lang="en-US" b="0" baseline="0" dirty="0" smtClean="0"/>
              <a:t>Changing the communication policy requires the least coordination.</a:t>
            </a:r>
          </a:p>
          <a:p>
            <a:pPr marL="1143000" lvl="2" indent="-228600">
              <a:buFont typeface="+mj-lt"/>
              <a:buAutoNum type="arabicPeriod"/>
            </a:pPr>
            <a:r>
              <a:rPr lang="en-US" b="0" baseline="0" dirty="0" smtClean="0"/>
              <a:t>Default has already changed several times</a:t>
            </a:r>
          </a:p>
          <a:p>
            <a:pPr marL="685800" lvl="1" indent="-228600">
              <a:buFont typeface="+mj-lt"/>
              <a:buAutoNum type="arabicPeriod"/>
            </a:pPr>
            <a:endParaRPr lang="en-US" b="0" baseline="0" dirty="0" smtClean="0"/>
          </a:p>
          <a:p>
            <a:pPr marL="228600" indent="-228600">
              <a:buFont typeface="+mj-lt"/>
              <a:buAutoNum type="arabicPeriod"/>
            </a:pPr>
            <a:r>
              <a:rPr lang="en-US" b="1" u="none" baseline="0" dirty="0" smtClean="0"/>
              <a:t>Altcoins – Because of hard forks, derivatives of Bitcoin have popped up.  Altcoins must bootstrap the initial allocation of currency to entice users to participate which can be achieved in several ways.</a:t>
            </a:r>
          </a:p>
          <a:p>
            <a:pPr marL="685800" lvl="1" indent="-228600">
              <a:buFont typeface="+mj-lt"/>
              <a:buAutoNum type="arabicPeriod"/>
            </a:pPr>
            <a:r>
              <a:rPr lang="en-US" b="0" u="sng" baseline="0" dirty="0" smtClean="0"/>
              <a:t>New Genesis Block</a:t>
            </a:r>
          </a:p>
          <a:p>
            <a:pPr marL="1143000" lvl="2" indent="-228600">
              <a:buFont typeface="+mj-lt"/>
              <a:buAutoNum type="arabicPeriod"/>
            </a:pPr>
            <a:r>
              <a:rPr lang="en-US" b="0" baseline="0" dirty="0" smtClean="0"/>
              <a:t>Start a new </a:t>
            </a:r>
            <a:r>
              <a:rPr lang="en-US" b="0" baseline="0" dirty="0" err="1" smtClean="0"/>
              <a:t>blockchain</a:t>
            </a:r>
            <a:r>
              <a:rPr lang="en-US" b="0" baseline="0" dirty="0" smtClean="0"/>
              <a:t> from scratch allocating funds to initial miners like Bitcoin did at the beginning.</a:t>
            </a:r>
          </a:p>
          <a:p>
            <a:pPr marL="1143000" lvl="2" indent="-228600">
              <a:buFont typeface="+mj-lt"/>
              <a:buAutoNum type="arabicPeriod"/>
            </a:pPr>
            <a:endParaRPr lang="en-US" b="0" baseline="0" dirty="0" smtClean="0"/>
          </a:p>
          <a:p>
            <a:pPr marL="685800" lvl="1" indent="-228600">
              <a:buFont typeface="+mj-lt"/>
              <a:buAutoNum type="arabicPeriod"/>
            </a:pPr>
            <a:r>
              <a:rPr lang="en-US" b="0" u="sng" baseline="0" dirty="0" smtClean="0"/>
              <a:t>Forking Bitcoin</a:t>
            </a:r>
          </a:p>
          <a:p>
            <a:pPr marL="1143000" lvl="2" indent="-228600">
              <a:buFont typeface="+mj-lt"/>
              <a:buAutoNum type="arabicPeriod"/>
            </a:pPr>
            <a:r>
              <a:rPr lang="en-US" b="0" baseline="0" dirty="0" smtClean="0"/>
              <a:t>This is basically a </a:t>
            </a:r>
            <a:r>
              <a:rPr lang="en-US" b="0" baseline="0" dirty="0" err="1" smtClean="0"/>
              <a:t>hardfork</a:t>
            </a:r>
            <a:r>
              <a:rPr lang="en-US" b="0" baseline="0" dirty="0" smtClean="0"/>
              <a:t> of the current Bitcoin system.</a:t>
            </a:r>
          </a:p>
          <a:p>
            <a:pPr marL="1143000" lvl="2" indent="-228600">
              <a:buFont typeface="+mj-lt"/>
              <a:buAutoNum type="arabicPeriod"/>
            </a:pPr>
            <a:r>
              <a:rPr lang="en-US" b="0" baseline="0" dirty="0" smtClean="0"/>
              <a:t>Interestingly enough, this approach would seem to be the easiest but has been attempted the least.</a:t>
            </a:r>
          </a:p>
          <a:p>
            <a:pPr marL="1143000" lvl="2" indent="-228600">
              <a:buFont typeface="+mj-lt"/>
              <a:buAutoNum type="arabicPeriod"/>
            </a:pPr>
            <a:endParaRPr lang="en-US" b="0" baseline="0" dirty="0" smtClean="0"/>
          </a:p>
          <a:p>
            <a:pPr marL="685800" lvl="1" indent="-228600">
              <a:buFont typeface="+mj-lt"/>
              <a:buAutoNum type="arabicPeriod"/>
            </a:pPr>
            <a:r>
              <a:rPr lang="en-US" b="0" u="sng" baseline="0" dirty="0" smtClean="0"/>
              <a:t>Pegged sidechains</a:t>
            </a:r>
          </a:p>
          <a:p>
            <a:pPr marL="1143000" lvl="2" indent="-228600">
              <a:buFont typeface="+mj-lt"/>
              <a:buAutoNum type="arabicPeriod"/>
            </a:pPr>
            <a:r>
              <a:rPr lang="en-US" b="0" baseline="0" dirty="0" smtClean="0"/>
              <a:t>Created by Bitcoin developers</a:t>
            </a:r>
          </a:p>
          <a:p>
            <a:pPr marL="1143000" lvl="2" indent="-228600">
              <a:buFont typeface="+mj-lt"/>
              <a:buAutoNum type="arabicPeriod"/>
            </a:pPr>
            <a:r>
              <a:rPr lang="en-US" b="0" baseline="0" dirty="0" smtClean="0"/>
              <a:t>These are sidechains to which bitcoins can be transferred and eventually redeemed</a:t>
            </a:r>
          </a:p>
          <a:p>
            <a:pPr marL="0" indent="0">
              <a:buFontTx/>
              <a:buNone/>
            </a:pPr>
            <a:endParaRPr lang="en-US" b="1" baseline="0" dirty="0" smtClean="0"/>
          </a:p>
          <a:p>
            <a:pPr marL="228600" indent="-228600">
              <a:buAutoNum type="arabicPeriod"/>
            </a:pPr>
            <a:endParaRPr lang="en-US" b="1" baseline="0" dirty="0" smtClean="0"/>
          </a:p>
          <a:p>
            <a:pPr marL="228600" indent="-228600">
              <a:buAutoNum type="arabicPeriod"/>
            </a:pPr>
            <a:endParaRPr lang="en-US" b="1" baseline="0" dirty="0" smtClean="0"/>
          </a:p>
          <a:p>
            <a:endParaRPr lang="en-US" dirty="0"/>
          </a:p>
        </p:txBody>
      </p:sp>
      <p:sp>
        <p:nvSpPr>
          <p:cNvPr id="4" name="Slide Number Placeholder 3"/>
          <p:cNvSpPr>
            <a:spLocks noGrp="1"/>
          </p:cNvSpPr>
          <p:nvPr>
            <p:ph type="sldNum" sz="quarter" idx="10"/>
          </p:nvPr>
        </p:nvSpPr>
        <p:spPr/>
        <p:txBody>
          <a:bodyPr/>
          <a:lstStyle/>
          <a:p>
            <a:fld id="{C3C4ADD5-9CF2-FF4B-9B85-F57B764828B4}" type="slidenum">
              <a:rPr lang="en-US" smtClean="0"/>
              <a:t>8</a:t>
            </a:fld>
            <a:endParaRPr lang="en-US"/>
          </a:p>
        </p:txBody>
      </p:sp>
    </p:spTree>
    <p:extLst>
      <p:ext uri="{BB962C8B-B14F-4D97-AF65-F5344CB8AC3E}">
        <p14:creationId xmlns:p14="http://schemas.microsoft.com/office/powerpoint/2010/main" val="1459630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b="1" baseline="0" dirty="0" smtClean="0"/>
              <a:t>Alternative Consensus Protocols</a:t>
            </a:r>
          </a:p>
          <a:p>
            <a:endParaRPr lang="en-US" dirty="0" smtClean="0"/>
          </a:p>
          <a:p>
            <a:r>
              <a:rPr lang="en-US" dirty="0" smtClean="0"/>
              <a:t>A heavily debated component due</a:t>
            </a:r>
            <a:r>
              <a:rPr lang="en-US" baseline="0" dirty="0" smtClean="0"/>
              <a:t> to questions about stability, performance, scalability</a:t>
            </a:r>
            <a:r>
              <a:rPr lang="is-IS" baseline="0" dirty="0" smtClean="0"/>
              <a:t>….</a:t>
            </a:r>
          </a:p>
          <a:p>
            <a:endParaRPr lang="is-IS" baseline="0" dirty="0" smtClean="0"/>
          </a:p>
          <a:p>
            <a:r>
              <a:rPr lang="is-IS" u="sng" baseline="0" dirty="0" smtClean="0"/>
              <a:t>Inter-block time and difficulty adjustment window</a:t>
            </a:r>
          </a:p>
          <a:p>
            <a:pPr marL="228600" indent="-228600">
              <a:buFont typeface="+mj-lt"/>
              <a:buAutoNum type="arabicPeriod"/>
            </a:pPr>
            <a:r>
              <a:rPr lang="is-IS" baseline="0" dirty="0" smtClean="0"/>
              <a:t>Bitcoin adjust the difficulty of their computational puzzle so solutions are found about every 10 minutes.</a:t>
            </a:r>
          </a:p>
          <a:p>
            <a:pPr marL="228600" indent="-228600">
              <a:buFont typeface="+mj-lt"/>
              <a:buAutoNum type="arabicPeriod"/>
            </a:pPr>
            <a:r>
              <a:rPr lang="is-IS" baseline="0" dirty="0" smtClean="0"/>
              <a:t>If the rate is too high; Miners will frequently find redundant blocks before they can be propogated</a:t>
            </a:r>
          </a:p>
          <a:p>
            <a:pPr marL="228600" indent="-228600">
              <a:buFont typeface="+mj-lt"/>
              <a:buAutoNum type="arabicPeriod"/>
            </a:pPr>
            <a:r>
              <a:rPr lang="is-IS" baseline="0" dirty="0" smtClean="0"/>
              <a:t>Tool low and the consensus time goes up</a:t>
            </a:r>
          </a:p>
          <a:p>
            <a:pPr marL="228600" indent="-228600">
              <a:buFont typeface="+mj-lt"/>
              <a:buAutoNum type="arabicPeriod"/>
            </a:pPr>
            <a:r>
              <a:rPr lang="is-IS" baseline="0" dirty="0" smtClean="0"/>
              <a:t>There are many proposals to make modifications and allow this parameter to be safely reduced</a:t>
            </a:r>
          </a:p>
          <a:p>
            <a:pPr marL="228600" indent="-228600">
              <a:buFont typeface="+mj-lt"/>
              <a:buAutoNum type="arabicPeriod"/>
            </a:pPr>
            <a:endParaRPr lang="is-IS" baseline="0" dirty="0" smtClean="0"/>
          </a:p>
          <a:p>
            <a:pPr marL="0" indent="0">
              <a:buFontTx/>
              <a:buNone/>
            </a:pPr>
            <a:r>
              <a:rPr lang="is-IS" u="sng" baseline="0" dirty="0" smtClean="0"/>
              <a:t>Limits on Block and transaction size</a:t>
            </a:r>
          </a:p>
          <a:p>
            <a:pPr marL="228600" lvl="0" indent="-228600">
              <a:buFont typeface="+mj-lt"/>
              <a:buAutoNum type="arabicPeriod"/>
            </a:pPr>
            <a:r>
              <a:rPr lang="is-IS" baseline="0" dirty="0" smtClean="0"/>
              <a:t>Increase on the 1MB block size</a:t>
            </a:r>
          </a:p>
          <a:p>
            <a:pPr marL="228600" lvl="0" indent="-228600">
              <a:buFont typeface="+mj-lt"/>
              <a:buAutoNum type="arabicPeriod"/>
            </a:pPr>
            <a:r>
              <a:rPr lang="is-IS" baseline="0" dirty="0" smtClean="0"/>
              <a:t>Transaction volume continues to increase which means the upperbound (which is currently 7 per second) may be regularly reached </a:t>
            </a:r>
          </a:p>
          <a:p>
            <a:pPr marL="228600" lvl="0" indent="-228600">
              <a:buFont typeface="+mj-lt"/>
              <a:buAutoNum type="arabicPeriod"/>
            </a:pPr>
            <a:r>
              <a:rPr lang="is-IS" baseline="0" dirty="0" smtClean="0"/>
              <a:t>1,000 times smaller than the peak capacity of the Visa network</a:t>
            </a:r>
          </a:p>
          <a:p>
            <a:pPr marL="228600" lvl="0" indent="-228600">
              <a:buFont typeface="+mj-lt"/>
              <a:buAutoNum type="arabicPeriod"/>
            </a:pPr>
            <a:endParaRPr lang="is-IS" baseline="0" dirty="0" smtClean="0"/>
          </a:p>
          <a:p>
            <a:r>
              <a:rPr lang="en-US" dirty="0" smtClean="0"/>
              <a:t>Monetary Policy</a:t>
            </a:r>
          </a:p>
          <a:p>
            <a:r>
              <a:rPr lang="en-US" dirty="0" smtClean="0"/>
              <a:t>Economists say that Bitcoin has a deflationary monetary</a:t>
            </a:r>
            <a:r>
              <a:rPr lang="en-US" baseline="0" dirty="0" smtClean="0"/>
              <a:t> policy meaning </a:t>
            </a:r>
          </a:p>
          <a:p>
            <a:endParaRPr lang="en-US" baseline="0" dirty="0" smtClean="0"/>
          </a:p>
          <a:p>
            <a:endParaRPr lang="en-US" baseline="0" dirty="0" smtClean="0"/>
          </a:p>
          <a:p>
            <a:r>
              <a:rPr lang="en-US" baseline="0" dirty="0" smtClean="0"/>
              <a:t>Alternative Computational Puzzles</a:t>
            </a:r>
          </a:p>
          <a:p>
            <a:endParaRPr lang="en-US" baseline="0" dirty="0" smtClean="0"/>
          </a:p>
          <a:p>
            <a:r>
              <a:rPr lang="en-US" u="sng" baseline="0" dirty="0" smtClean="0"/>
              <a:t>ASIC Resistant Puzzles</a:t>
            </a:r>
          </a:p>
          <a:p>
            <a:pPr marL="228600" indent="-228600">
              <a:buFont typeface="+mj-lt"/>
              <a:buAutoNum type="arabicPeriod"/>
            </a:pPr>
            <a:r>
              <a:rPr lang="en-US" baseline="0" dirty="0" smtClean="0"/>
              <a:t>These are customized hardware to complete the computational puzzle faster</a:t>
            </a:r>
          </a:p>
          <a:p>
            <a:pPr marL="228600" indent="-228600">
              <a:buFont typeface="+mj-lt"/>
              <a:buAutoNum type="arabicPeriod"/>
            </a:pPr>
            <a:r>
              <a:rPr lang="en-US" baseline="0" dirty="0" smtClean="0"/>
              <a:t>Taking away from the original general-purpose processors</a:t>
            </a:r>
          </a:p>
          <a:p>
            <a:pPr marL="228600" indent="-228600">
              <a:buFont typeface="+mj-lt"/>
              <a:buAutoNum type="arabicPeriod"/>
            </a:pPr>
            <a:r>
              <a:rPr lang="en-US" baseline="0" dirty="0" smtClean="0"/>
              <a:t>Still not sure if these types of puzzles are possible</a:t>
            </a:r>
          </a:p>
          <a:p>
            <a:pPr marL="228600" indent="-228600">
              <a:buFont typeface="+mj-lt"/>
              <a:buAutoNum type="arabicPeriod"/>
            </a:pPr>
            <a:endParaRPr lang="en-US" baseline="0" dirty="0" smtClean="0"/>
          </a:p>
          <a:p>
            <a:pPr marL="0" indent="0">
              <a:buFontTx/>
              <a:buNone/>
            </a:pPr>
            <a:r>
              <a:rPr lang="en-US" u="sng" baseline="0" dirty="0" smtClean="0"/>
              <a:t>Useful Puzzles</a:t>
            </a:r>
          </a:p>
          <a:p>
            <a:pPr marL="228600" indent="-228600">
              <a:buFont typeface="+mj-lt"/>
              <a:buAutoNum type="arabicPeriod"/>
            </a:pPr>
            <a:r>
              <a:rPr lang="en-US" u="none" baseline="0" dirty="0" smtClean="0"/>
              <a:t>Puzzles are wasteful in terms of time and energy used</a:t>
            </a:r>
          </a:p>
          <a:p>
            <a:pPr marL="228600" indent="-228600">
              <a:buFont typeface="+mj-lt"/>
              <a:buAutoNum type="arabicPeriod"/>
            </a:pPr>
            <a:r>
              <a:rPr lang="en-US" u="none" baseline="0" dirty="0" smtClean="0"/>
              <a:t>If we can recover these resources with the same level of security, lets do it.</a:t>
            </a:r>
          </a:p>
          <a:p>
            <a:pPr marL="228600" indent="-228600">
              <a:buFont typeface="+mj-lt"/>
              <a:buAutoNum type="arabicPeriod"/>
            </a:pPr>
            <a:r>
              <a:rPr lang="en-US" u="none" baseline="0" dirty="0" smtClean="0"/>
              <a:t>Could be dominated by entities that control energy supplies</a:t>
            </a:r>
          </a:p>
          <a:p>
            <a:pPr marL="228600" indent="-228600">
              <a:buFont typeface="+mj-lt"/>
              <a:buAutoNum type="arabicPeriod"/>
            </a:pPr>
            <a:r>
              <a:rPr lang="en-US" u="none" baseline="0" dirty="0" smtClean="0"/>
              <a:t>Common suggestion</a:t>
            </a:r>
          </a:p>
          <a:p>
            <a:pPr marL="228600" indent="-228600">
              <a:buFont typeface="+mj-lt"/>
              <a:buAutoNum type="arabicPeriod"/>
            </a:pPr>
            <a:endParaRPr lang="en-US" u="none" baseline="0" dirty="0" smtClean="0"/>
          </a:p>
          <a:p>
            <a:pPr marL="0" indent="0">
              <a:buFontTx/>
              <a:buNone/>
            </a:pPr>
            <a:r>
              <a:rPr lang="en-US" u="sng" baseline="0" dirty="0" smtClean="0"/>
              <a:t>Nonoutsourcable puzzles</a:t>
            </a:r>
          </a:p>
          <a:p>
            <a:pPr marL="228600" indent="-228600">
              <a:buFont typeface="+mj-lt"/>
              <a:buAutoNum type="arabicPeriod"/>
            </a:pPr>
            <a:r>
              <a:rPr lang="en-US" u="none" baseline="0" dirty="0" smtClean="0"/>
              <a:t>Puzzles to deter from collusion and cartel formation in large mining pools</a:t>
            </a:r>
          </a:p>
          <a:p>
            <a:pPr marL="228600" indent="-228600">
              <a:buFont typeface="+mj-lt"/>
              <a:buAutoNum type="arabicPeriod"/>
            </a:pPr>
            <a:r>
              <a:rPr lang="en-US" u="none" baseline="0" dirty="0" smtClean="0"/>
              <a:t>These types of puzzles make it difficult to partition the puzzle out to many entities.</a:t>
            </a:r>
          </a:p>
          <a:p>
            <a:pPr marL="228600" indent="-228600">
              <a:buFont typeface="+mj-lt"/>
              <a:buAutoNum type="arabicPeriod"/>
            </a:pPr>
            <a:endParaRPr lang="en-US" u="none" baseline="0" dirty="0" smtClean="0"/>
          </a:p>
          <a:p>
            <a:pPr marL="0" indent="0">
              <a:buFontTx/>
              <a:buNone/>
            </a:pPr>
            <a:r>
              <a:rPr lang="en-US" u="none" baseline="0" dirty="0" smtClean="0"/>
              <a:t>Virtual Mining and Proof of Stake</a:t>
            </a:r>
          </a:p>
          <a:p>
            <a:pPr marL="0" indent="0">
              <a:buFontTx/>
              <a:buNone/>
            </a:pPr>
            <a:r>
              <a:rPr lang="en-US" u="none" baseline="0" dirty="0" smtClean="0"/>
              <a:t>Wealth -&gt; Computational Resources</a:t>
            </a:r>
          </a:p>
          <a:p>
            <a:pPr marL="0" indent="0">
              <a:buFontTx/>
              <a:buNone/>
            </a:pPr>
            <a:endParaRPr lang="en-US" u="none" baseline="0" dirty="0" smtClean="0"/>
          </a:p>
          <a:p>
            <a:pPr marL="0" indent="0">
              <a:buFontTx/>
              <a:buNone/>
            </a:pPr>
            <a:r>
              <a:rPr lang="en-US" u="sng" baseline="0" dirty="0" smtClean="0"/>
              <a:t>Designated Authorities</a:t>
            </a:r>
          </a:p>
          <a:p>
            <a:pPr marL="228600" indent="-228600">
              <a:buFont typeface="+mj-lt"/>
              <a:buAutoNum type="arabicPeriod"/>
            </a:pPr>
            <a:r>
              <a:rPr lang="en-US" u="none" baseline="0" dirty="0" smtClean="0"/>
              <a:t>Basically using a small set of designated authorities to sign transactions</a:t>
            </a:r>
          </a:p>
          <a:p>
            <a:pPr marL="228600" indent="-228600">
              <a:buFont typeface="+mj-lt"/>
              <a:buAutoNum type="arabicPeriod"/>
            </a:pPr>
            <a:r>
              <a:rPr lang="en-US" u="none" baseline="0" dirty="0" smtClean="0"/>
              <a:t>This would help with stability concerns</a:t>
            </a:r>
          </a:p>
          <a:p>
            <a:pPr marL="228600" indent="-228600">
              <a:buFont typeface="+mj-lt"/>
              <a:buAutoNum type="arabicPeriod"/>
            </a:pPr>
            <a:r>
              <a:rPr lang="en-US" u="none" baseline="0" dirty="0" smtClean="0"/>
              <a:t>Also, in the same way that large Bitcoin Miners are not incentivized to attack to to their stake in the future exchange rate,  the authorities would receive a small income by behaving honestly.</a:t>
            </a:r>
          </a:p>
          <a:p>
            <a:pPr marL="228600" indent="-228600">
              <a:buFont typeface="+mj-lt"/>
              <a:buAutoNum type="arabicPeriod"/>
            </a:pPr>
            <a:r>
              <a:rPr lang="en-US" u="none" baseline="0" dirty="0" smtClean="0"/>
              <a:t>This has been implemented in the altcoin Ripple but is still unproven.</a:t>
            </a:r>
            <a:endParaRPr lang="en-US" u="none" dirty="0"/>
          </a:p>
        </p:txBody>
      </p:sp>
      <p:sp>
        <p:nvSpPr>
          <p:cNvPr id="4" name="Slide Number Placeholder 3"/>
          <p:cNvSpPr>
            <a:spLocks noGrp="1"/>
          </p:cNvSpPr>
          <p:nvPr>
            <p:ph type="sldNum" sz="quarter" idx="10"/>
          </p:nvPr>
        </p:nvSpPr>
        <p:spPr/>
        <p:txBody>
          <a:bodyPr/>
          <a:lstStyle/>
          <a:p>
            <a:fld id="{C3C4ADD5-9CF2-FF4B-9B85-F57B764828B4}" type="slidenum">
              <a:rPr lang="en-US" smtClean="0"/>
              <a:t>9</a:t>
            </a:fld>
            <a:endParaRPr lang="en-US"/>
          </a:p>
        </p:txBody>
      </p:sp>
    </p:spTree>
    <p:extLst>
      <p:ext uri="{BB962C8B-B14F-4D97-AF65-F5344CB8AC3E}">
        <p14:creationId xmlns:p14="http://schemas.microsoft.com/office/powerpoint/2010/main" val="2890136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C6F584C-B58D-443F-B607-99CA0FA22BC2}" type="datetimeFigureOut">
              <a:rPr lang="en-US" smtClean="0"/>
              <a:t>4/18/17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A6E5058-85B8-47B5-8280-882BBBED409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6F584C-B58D-443F-B607-99CA0FA22BC2}" type="datetimeFigureOut">
              <a:rPr lang="en-US" smtClean="0"/>
              <a:t>4/18/17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6E5058-85B8-47B5-8280-882BBBED409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6F584C-B58D-443F-B607-99CA0FA22BC2}" type="datetimeFigureOut">
              <a:rPr lang="en-US" smtClean="0"/>
              <a:t>4/18/17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6E5058-85B8-47B5-8280-882BBBED409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6F584C-B58D-443F-B607-99CA0FA22BC2}" type="datetimeFigureOut">
              <a:rPr lang="en-US" smtClean="0"/>
              <a:t>4/18/17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6E5058-85B8-47B5-8280-882BBBED409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C6F584C-B58D-443F-B607-99CA0FA22BC2}" type="datetimeFigureOut">
              <a:rPr lang="en-US" smtClean="0"/>
              <a:t>4/18/17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6E5058-85B8-47B5-8280-882BBBED409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C6F584C-B58D-443F-B607-99CA0FA22BC2}" type="datetimeFigureOut">
              <a:rPr lang="en-US" smtClean="0"/>
              <a:t>4/18/17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6E5058-85B8-47B5-8280-882BBBED409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C6F584C-B58D-443F-B607-99CA0FA22BC2}" type="datetimeFigureOut">
              <a:rPr lang="en-US" smtClean="0"/>
              <a:t>4/18/17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6E5058-85B8-47B5-8280-882BBBED409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C6F584C-B58D-443F-B607-99CA0FA22BC2}" type="datetimeFigureOut">
              <a:rPr lang="en-US" smtClean="0"/>
              <a:t>4/18/17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6E5058-85B8-47B5-8280-882BBBED409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6F584C-B58D-443F-B607-99CA0FA22BC2}" type="datetimeFigureOut">
              <a:rPr lang="en-US" smtClean="0"/>
              <a:t>4/18/17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6E5058-85B8-47B5-8280-882BBBED409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C6F584C-B58D-443F-B607-99CA0FA22BC2}" type="datetimeFigureOut">
              <a:rPr lang="en-US" smtClean="0"/>
              <a:t>4/18/17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6E5058-85B8-47B5-8280-882BBBED409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C6F584C-B58D-443F-B607-99CA0FA22BC2}" type="datetimeFigureOut">
              <a:rPr lang="en-US" smtClean="0"/>
              <a:t>4/18/17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A6E5058-85B8-47B5-8280-882BBBED4092}"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C6F584C-B58D-443F-B607-99CA0FA22BC2}" type="datetimeFigureOut">
              <a:rPr lang="en-US" smtClean="0"/>
              <a:t>4/18/17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A6E5058-85B8-47B5-8280-882BBBED4092}"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9.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tif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3.tif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4.tif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5.tif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6.tif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7.tif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8.tif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dirty="0">
                <a:effectLst/>
              </a:rPr>
              <a:t>Research Perspectives and Challenges for Bitcoin and Cryptocurrencies </a:t>
            </a:r>
            <a:endParaRPr lang="en-US" sz="3600" dirty="0"/>
          </a:p>
        </p:txBody>
      </p:sp>
      <p:sp>
        <p:nvSpPr>
          <p:cNvPr id="3" name="Subtitle 2"/>
          <p:cNvSpPr>
            <a:spLocks noGrp="1"/>
          </p:cNvSpPr>
          <p:nvPr>
            <p:ph type="subTitle" idx="1"/>
          </p:nvPr>
        </p:nvSpPr>
        <p:spPr>
          <a:xfrm>
            <a:off x="533400" y="5209736"/>
            <a:ext cx="7854696" cy="1191064"/>
          </a:xfrm>
        </p:spPr>
        <p:txBody>
          <a:bodyPr/>
          <a:lstStyle/>
          <a:p>
            <a:r>
              <a:rPr lang="en-US" dirty="0" smtClean="0"/>
              <a:t>Joel Fuller</a:t>
            </a:r>
          </a:p>
          <a:p>
            <a:r>
              <a:rPr lang="en-US" dirty="0" smtClean="0"/>
              <a:t>4/18/2016</a:t>
            </a:r>
            <a:endParaRPr lang="en-US" dirty="0"/>
          </a:p>
        </p:txBody>
      </p:sp>
    </p:spTree>
    <p:extLst>
      <p:ext uri="{BB962C8B-B14F-4D97-AF65-F5344CB8AC3E}">
        <p14:creationId xmlns:p14="http://schemas.microsoft.com/office/powerpoint/2010/main" val="3629843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762000"/>
            <a:ext cx="8534400" cy="914400"/>
          </a:xfrm>
        </p:spPr>
        <p:txBody>
          <a:bodyPr>
            <a:normAutofit/>
          </a:bodyPr>
          <a:lstStyle/>
          <a:p>
            <a:pPr algn="ctr"/>
            <a:r>
              <a:rPr lang="en-US" sz="4400" u="sng" dirty="0" smtClean="0"/>
              <a:t>Anonymity &amp; Privacy</a:t>
            </a:r>
            <a:endParaRPr lang="en-US" sz="4400" u="sng"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53000" y="3011268"/>
            <a:ext cx="3810000" cy="3108306"/>
          </a:xfrm>
          <a:prstGeom prst="rect">
            <a:avLst/>
          </a:prstGeom>
        </p:spPr>
      </p:pic>
      <p:sp>
        <p:nvSpPr>
          <p:cNvPr id="5" name="TextBox 4"/>
          <p:cNvSpPr txBox="1"/>
          <p:nvPr/>
        </p:nvSpPr>
        <p:spPr>
          <a:xfrm>
            <a:off x="457200" y="2057400"/>
            <a:ext cx="8305800" cy="523220"/>
          </a:xfrm>
          <a:prstGeom prst="rect">
            <a:avLst/>
          </a:prstGeom>
          <a:noFill/>
        </p:spPr>
        <p:txBody>
          <a:bodyPr wrap="square" rtlCol="0">
            <a:spAutoFit/>
          </a:bodyPr>
          <a:lstStyle/>
          <a:p>
            <a:r>
              <a:rPr lang="en-US" sz="2800" dirty="0" smtClean="0"/>
              <a:t>De-anonymization and Network De-anonymization</a:t>
            </a:r>
            <a:endParaRPr lang="en-US" sz="2800" dirty="0"/>
          </a:p>
        </p:txBody>
      </p:sp>
      <p:sp>
        <p:nvSpPr>
          <p:cNvPr id="6" name="TextBox 5"/>
          <p:cNvSpPr txBox="1"/>
          <p:nvPr/>
        </p:nvSpPr>
        <p:spPr>
          <a:xfrm>
            <a:off x="457200" y="3011269"/>
            <a:ext cx="4495800" cy="2677656"/>
          </a:xfrm>
          <a:prstGeom prst="rect">
            <a:avLst/>
          </a:prstGeom>
          <a:noFill/>
        </p:spPr>
        <p:txBody>
          <a:bodyPr wrap="square" rtlCol="0">
            <a:spAutoFit/>
          </a:bodyPr>
          <a:lstStyle/>
          <a:p>
            <a:r>
              <a:rPr lang="en-US" sz="2400" u="sng" dirty="0" smtClean="0"/>
              <a:t>Improving Anonymity</a:t>
            </a:r>
          </a:p>
          <a:p>
            <a:pPr marL="342900" indent="-342900">
              <a:buFont typeface="+mj-lt"/>
              <a:buAutoNum type="arabicPeriod"/>
            </a:pPr>
            <a:r>
              <a:rPr lang="en-US" dirty="0" smtClean="0"/>
              <a:t>Peer To Peer</a:t>
            </a:r>
          </a:p>
          <a:p>
            <a:pPr marL="800100" lvl="1" indent="-342900">
              <a:buFont typeface="+mj-lt"/>
              <a:buAutoNum type="arabicPeriod"/>
            </a:pPr>
            <a:r>
              <a:rPr lang="en-US" dirty="0" err="1" smtClean="0"/>
              <a:t>CoinJoin</a:t>
            </a:r>
            <a:endParaRPr lang="en-US" dirty="0" smtClean="0"/>
          </a:p>
          <a:p>
            <a:pPr marL="342900" indent="-342900">
              <a:buFont typeface="+mj-lt"/>
              <a:buAutoNum type="arabicPeriod"/>
            </a:pPr>
            <a:r>
              <a:rPr lang="en-US" dirty="0" smtClean="0"/>
              <a:t>Distributed Network</a:t>
            </a:r>
          </a:p>
          <a:p>
            <a:pPr marL="800100" lvl="1" indent="-342900">
              <a:buFont typeface="+mj-lt"/>
              <a:buAutoNum type="arabicPeriod"/>
            </a:pPr>
            <a:r>
              <a:rPr lang="en-US" dirty="0" err="1" smtClean="0"/>
              <a:t>Mixcoin</a:t>
            </a:r>
            <a:endParaRPr lang="en-US" dirty="0" smtClean="0"/>
          </a:p>
          <a:p>
            <a:pPr marL="342900" indent="-342900">
              <a:buFont typeface="+mj-lt"/>
              <a:buAutoNum type="arabicPeriod"/>
            </a:pPr>
            <a:r>
              <a:rPr lang="en-US" dirty="0" smtClean="0"/>
              <a:t>Altcoins with Integrated Unlinkability</a:t>
            </a:r>
          </a:p>
          <a:p>
            <a:pPr marL="800100" lvl="1" indent="-342900">
              <a:buFont typeface="+mj-lt"/>
              <a:buAutoNum type="arabicPeriod"/>
            </a:pPr>
            <a:r>
              <a:rPr lang="en-US" dirty="0" err="1" smtClean="0"/>
              <a:t>Zerocoin</a:t>
            </a:r>
            <a:endParaRPr lang="en-US" dirty="0" smtClean="0"/>
          </a:p>
          <a:p>
            <a:pPr marL="800100" lvl="1" indent="-342900">
              <a:buFont typeface="+mj-lt"/>
              <a:buAutoNum type="arabicPeriod"/>
            </a:pPr>
            <a:r>
              <a:rPr lang="en-US" dirty="0" err="1" smtClean="0"/>
              <a:t>Zerocash</a:t>
            </a:r>
            <a:endParaRPr lang="en-US" dirty="0" smtClean="0"/>
          </a:p>
          <a:p>
            <a:pPr marL="800100" lvl="1" indent="-342900">
              <a:buFont typeface="+mj-lt"/>
              <a:buAutoNum type="arabicPeriod"/>
            </a:pPr>
            <a:r>
              <a:rPr lang="en-US" dirty="0" err="1" smtClean="0"/>
              <a:t>CryptoNote</a:t>
            </a:r>
            <a:endParaRPr lang="en-US" dirty="0" smtClean="0"/>
          </a:p>
        </p:txBody>
      </p:sp>
    </p:spTree>
    <p:extLst>
      <p:ext uri="{BB962C8B-B14F-4D97-AF65-F5344CB8AC3E}">
        <p14:creationId xmlns:p14="http://schemas.microsoft.com/office/powerpoint/2010/main" val="172624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762000"/>
            <a:ext cx="8534400" cy="914400"/>
          </a:xfrm>
        </p:spPr>
        <p:txBody>
          <a:bodyPr>
            <a:normAutofit/>
          </a:bodyPr>
          <a:lstStyle/>
          <a:p>
            <a:pPr algn="ctr"/>
            <a:r>
              <a:rPr lang="en-US" sz="4400" u="sng" dirty="0" smtClean="0"/>
              <a:t>Extending Bitcoin’s Functionality</a:t>
            </a:r>
            <a:endParaRPr lang="en-US" sz="4400" u="sng" dirty="0"/>
          </a:p>
        </p:txBody>
      </p:sp>
      <p:sp>
        <p:nvSpPr>
          <p:cNvPr id="3" name="Subtitle 2"/>
          <p:cNvSpPr>
            <a:spLocks noGrp="1"/>
          </p:cNvSpPr>
          <p:nvPr>
            <p:ph type="subTitle" idx="1"/>
          </p:nvPr>
        </p:nvSpPr>
        <p:spPr>
          <a:xfrm>
            <a:off x="533400" y="1828800"/>
            <a:ext cx="7854696" cy="838200"/>
          </a:xfrm>
        </p:spPr>
        <p:txBody>
          <a:bodyPr>
            <a:normAutofit/>
          </a:bodyPr>
          <a:lstStyle/>
          <a:p>
            <a:pPr algn="l">
              <a:buClr>
                <a:schemeClr val="tx1"/>
              </a:buClr>
            </a:pPr>
            <a:r>
              <a:rPr lang="en-US" sz="2800" u="sng" dirty="0"/>
              <a:t>3 Strategies for Disintermediation with Bitcoin</a:t>
            </a:r>
            <a:endParaRPr lang="en-US" sz="2800" u="sng" dirty="0" smtClean="0"/>
          </a:p>
        </p:txBody>
      </p:sp>
      <p:sp>
        <p:nvSpPr>
          <p:cNvPr id="4" name="Subtitle 2"/>
          <p:cNvSpPr txBox="1">
            <a:spLocks/>
          </p:cNvSpPr>
          <p:nvPr/>
        </p:nvSpPr>
        <p:spPr>
          <a:xfrm>
            <a:off x="533400" y="2667000"/>
            <a:ext cx="7854696" cy="3810000"/>
          </a:xfrm>
          <a:prstGeom prst="rect">
            <a:avLst/>
          </a:prstGeom>
        </p:spPr>
        <p:txBody>
          <a:bodyPr vert="horz" lIns="0" rIns="18288">
            <a:normAutofit fontScale="92500" lnSpcReduction="20000"/>
          </a:bodyPr>
          <a:lstStyle>
            <a:lvl1pPr marL="0" marR="45720" indent="0" algn="r" rtl="0" eaLnBrk="1" latinLnBrk="0" hangingPunct="1">
              <a:spcBef>
                <a:spcPct val="20000"/>
              </a:spcBef>
              <a:buClr>
                <a:schemeClr val="accent3"/>
              </a:buClr>
              <a:buSzPct val="95000"/>
              <a:buFont typeface="Wingdings 2"/>
              <a:buNone/>
              <a:defRPr kumimoji="0" sz="2600" kern="1200">
                <a:solidFill>
                  <a:schemeClr val="tx1"/>
                </a:solidFill>
                <a:latin typeface="+mn-lt"/>
                <a:ea typeface="+mn-ea"/>
                <a:cs typeface="+mn-cs"/>
              </a:defRPr>
            </a:lvl1pPr>
            <a:lvl2pPr marL="457200" indent="0" algn="ctr" rtl="0" eaLnBrk="1" latinLnBrk="0" hangingPunct="1">
              <a:spcBef>
                <a:spcPct val="20000"/>
              </a:spcBef>
              <a:buClr>
                <a:schemeClr val="accent1"/>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accent2"/>
              </a:buClr>
              <a:buSzPct val="70000"/>
              <a:buFont typeface="Wingdings 2"/>
              <a:buNone/>
              <a:defRPr kumimoji="0" sz="2100" kern="1200">
                <a:solidFill>
                  <a:schemeClr val="tx1"/>
                </a:solidFill>
                <a:latin typeface="+mn-lt"/>
                <a:ea typeface="+mn-ea"/>
                <a:cs typeface="+mn-cs"/>
              </a:defRPr>
            </a:lvl3pPr>
            <a:lvl4pPr marL="1371600" indent="0" algn="ctr" rtl="0" eaLnBrk="1" latinLnBrk="0" hangingPunct="1">
              <a:spcBef>
                <a:spcPct val="20000"/>
              </a:spcBef>
              <a:buClr>
                <a:schemeClr val="accent3"/>
              </a:buClr>
              <a:buSzPct val="65000"/>
              <a:buFont typeface="Wingdings 2"/>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accent4"/>
              </a:buClr>
              <a:buSzPct val="65000"/>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5"/>
              </a:buClr>
              <a:buSzPct val="80000"/>
              <a:buFont typeface="Wingdings 2"/>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accent6"/>
              </a:buClr>
              <a:buSzPct val="80000"/>
              <a:buFont typeface="Wingdings 2"/>
              <a:buNone/>
              <a:defRPr kumimoji="0" sz="1600" kern="1200" baseline="0">
                <a:solidFill>
                  <a:schemeClr val="tx1"/>
                </a:solidFill>
                <a:latin typeface="+mn-lt"/>
                <a:ea typeface="+mn-ea"/>
                <a:cs typeface="+mn-cs"/>
              </a:defRPr>
            </a:lvl7pPr>
            <a:lvl8pPr marL="3200400" indent="0" algn="ctr" rtl="0" eaLnBrk="1" latinLnBrk="0" hangingPunct="1">
              <a:spcBef>
                <a:spcPct val="20000"/>
              </a:spcBef>
              <a:buClr>
                <a:schemeClr val="tx2"/>
              </a:buClr>
              <a:buNone/>
              <a:defRPr kumimoji="0" sz="1600" kern="1200">
                <a:solidFill>
                  <a:schemeClr val="tx1"/>
                </a:solidFill>
                <a:latin typeface="+mn-lt"/>
                <a:ea typeface="+mn-ea"/>
                <a:cs typeface="+mn-cs"/>
              </a:defRPr>
            </a:lvl8pPr>
            <a:lvl9pPr marL="3657600" indent="0" algn="ctr"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marL="514350" indent="-514350" algn="l">
              <a:buClr>
                <a:schemeClr val="tx1"/>
              </a:buClr>
              <a:buFont typeface="+mj-lt"/>
              <a:buAutoNum type="arabicPeriod"/>
            </a:pPr>
            <a:r>
              <a:rPr lang="en-US" sz="3200" u="sng" dirty="0" smtClean="0"/>
              <a:t>Atomicity</a:t>
            </a:r>
          </a:p>
          <a:p>
            <a:pPr lvl="1" algn="l">
              <a:buClr>
                <a:schemeClr val="tx1"/>
              </a:buClr>
            </a:pPr>
            <a:r>
              <a:rPr lang="en-US" sz="3000" dirty="0" smtClean="0"/>
              <a:t>Transactions are invalid until both parties sign</a:t>
            </a:r>
          </a:p>
          <a:p>
            <a:pPr marL="514350" indent="-514350" algn="l">
              <a:buClr>
                <a:schemeClr val="tx1"/>
              </a:buClr>
              <a:buFont typeface="+mj-lt"/>
              <a:buAutoNum type="arabicPeriod"/>
            </a:pPr>
            <a:r>
              <a:rPr lang="en-US" sz="3200" u="sng" dirty="0" smtClean="0"/>
              <a:t>Collateral</a:t>
            </a:r>
          </a:p>
          <a:p>
            <a:pPr lvl="1" algn="l">
              <a:buClr>
                <a:schemeClr val="tx1"/>
              </a:buClr>
            </a:pPr>
            <a:r>
              <a:rPr lang="en-US" sz="3000" dirty="0" smtClean="0"/>
              <a:t>Users post up something of value until a requirement for another party is fulfilled</a:t>
            </a:r>
          </a:p>
          <a:p>
            <a:pPr marL="514350" indent="-514350" algn="l">
              <a:buClr>
                <a:schemeClr val="tx1"/>
              </a:buClr>
              <a:buFont typeface="+mj-lt"/>
              <a:buAutoNum type="arabicPeriod"/>
            </a:pPr>
            <a:r>
              <a:rPr lang="en-US" sz="3200" u="sng" dirty="0" smtClean="0"/>
              <a:t>Auditability</a:t>
            </a:r>
          </a:p>
          <a:p>
            <a:pPr lvl="1" algn="l">
              <a:buClr>
                <a:schemeClr val="tx1"/>
              </a:buClr>
            </a:pPr>
            <a:r>
              <a:rPr lang="en-US" sz="3000" dirty="0" smtClean="0"/>
              <a:t>Transactions audited after the fact to ensure there are no malicious miners and everything is fair.</a:t>
            </a:r>
          </a:p>
        </p:txBody>
      </p:sp>
    </p:spTree>
    <p:extLst>
      <p:ext uri="{BB962C8B-B14F-4D97-AF65-F5344CB8AC3E}">
        <p14:creationId xmlns:p14="http://schemas.microsoft.com/office/powerpoint/2010/main" val="55917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971800"/>
            <a:ext cx="8534400" cy="914400"/>
          </a:xfrm>
        </p:spPr>
        <p:txBody>
          <a:bodyPr>
            <a:noAutofit/>
          </a:bodyPr>
          <a:lstStyle/>
          <a:p>
            <a:pPr algn="ctr"/>
            <a:r>
              <a:rPr lang="en-US" sz="9600" u="sng" dirty="0" smtClean="0"/>
              <a:t>Questions?</a:t>
            </a:r>
            <a:endParaRPr lang="en-US" sz="9600" u="sng" dirty="0"/>
          </a:p>
        </p:txBody>
      </p:sp>
    </p:spTree>
    <p:extLst>
      <p:ext uri="{BB962C8B-B14F-4D97-AF65-F5344CB8AC3E}">
        <p14:creationId xmlns:p14="http://schemas.microsoft.com/office/powerpoint/2010/main" val="20238194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8000" y="685800"/>
            <a:ext cx="7851648" cy="914400"/>
          </a:xfrm>
        </p:spPr>
        <p:txBody>
          <a:bodyPr/>
          <a:lstStyle/>
          <a:p>
            <a:pPr algn="ctr"/>
            <a:r>
              <a:rPr lang="en-US" u="sng" dirty="0" smtClean="0"/>
              <a:t>Introduction</a:t>
            </a:r>
            <a:endParaRPr lang="en-US" u="sng" dirty="0"/>
          </a:p>
        </p:txBody>
      </p:sp>
      <p:sp>
        <p:nvSpPr>
          <p:cNvPr id="3" name="Subtitle 2"/>
          <p:cNvSpPr>
            <a:spLocks noGrp="1"/>
          </p:cNvSpPr>
          <p:nvPr>
            <p:ph type="subTitle" idx="1"/>
          </p:nvPr>
        </p:nvSpPr>
        <p:spPr>
          <a:xfrm>
            <a:off x="533400" y="1828800"/>
            <a:ext cx="8229600" cy="3200400"/>
          </a:xfrm>
        </p:spPr>
        <p:txBody>
          <a:bodyPr>
            <a:normAutofit/>
          </a:bodyPr>
          <a:lstStyle/>
          <a:p>
            <a:pPr marL="514350" indent="-514350" algn="l">
              <a:buFont typeface="+mj-lt"/>
              <a:buAutoNum type="arabicPeriod"/>
            </a:pPr>
            <a:endParaRPr lang="en-US" sz="1800" dirty="0"/>
          </a:p>
          <a:p>
            <a:pPr marL="514350" indent="-514350" algn="l">
              <a:buFont typeface="+mj-lt"/>
              <a:buAutoNum type="arabicPeriod"/>
            </a:pPr>
            <a:endParaRPr lang="en-US" dirty="0" smtClean="0"/>
          </a:p>
        </p:txBody>
      </p:sp>
      <p:pic>
        <p:nvPicPr>
          <p:cNvPr id="6" name="Picture 5"/>
          <p:cNvPicPr>
            <a:picLocks noChangeAspect="1"/>
          </p:cNvPicPr>
          <p:nvPr/>
        </p:nvPicPr>
        <p:blipFill>
          <a:blip r:embed="rId3"/>
          <a:stretch>
            <a:fillRect/>
          </a:stretch>
        </p:blipFill>
        <p:spPr>
          <a:xfrm>
            <a:off x="1828800" y="1676400"/>
            <a:ext cx="5181600" cy="2901696"/>
          </a:xfrm>
          <a:prstGeom prst="rect">
            <a:avLst/>
          </a:prstGeom>
        </p:spPr>
      </p:pic>
      <p:sp>
        <p:nvSpPr>
          <p:cNvPr id="7" name="TextBox 6"/>
          <p:cNvSpPr txBox="1"/>
          <p:nvPr/>
        </p:nvSpPr>
        <p:spPr>
          <a:xfrm>
            <a:off x="1752600" y="4800600"/>
            <a:ext cx="5410200" cy="369332"/>
          </a:xfrm>
          <a:prstGeom prst="rect">
            <a:avLst/>
          </a:prstGeom>
          <a:noFill/>
        </p:spPr>
        <p:txBody>
          <a:bodyPr wrap="square" rtlCol="0">
            <a:spAutoFit/>
          </a:bodyPr>
          <a:lstStyle/>
          <a:p>
            <a:r>
              <a:rPr lang="en-US" dirty="0" smtClean="0"/>
              <a:t>How bit coin currently works</a:t>
            </a:r>
          </a:p>
        </p:txBody>
      </p:sp>
      <p:sp>
        <p:nvSpPr>
          <p:cNvPr id="8" name="TextBox 7"/>
          <p:cNvSpPr txBox="1"/>
          <p:nvPr/>
        </p:nvSpPr>
        <p:spPr>
          <a:xfrm>
            <a:off x="1752600" y="5257800"/>
            <a:ext cx="5410200" cy="369332"/>
          </a:xfrm>
          <a:prstGeom prst="rect">
            <a:avLst/>
          </a:prstGeom>
          <a:noFill/>
        </p:spPr>
        <p:txBody>
          <a:bodyPr wrap="square" rtlCol="0">
            <a:spAutoFit/>
          </a:bodyPr>
          <a:lstStyle/>
          <a:p>
            <a:r>
              <a:rPr lang="en-US" dirty="0" smtClean="0"/>
              <a:t>Challenges</a:t>
            </a:r>
          </a:p>
        </p:txBody>
      </p:sp>
      <p:sp>
        <p:nvSpPr>
          <p:cNvPr id="9" name="TextBox 8"/>
          <p:cNvSpPr txBox="1"/>
          <p:nvPr/>
        </p:nvSpPr>
        <p:spPr>
          <a:xfrm>
            <a:off x="1752600" y="5715000"/>
            <a:ext cx="5410200" cy="369332"/>
          </a:xfrm>
          <a:prstGeom prst="rect">
            <a:avLst/>
          </a:prstGeom>
          <a:noFill/>
        </p:spPr>
        <p:txBody>
          <a:bodyPr wrap="square" rtlCol="0">
            <a:spAutoFit/>
          </a:bodyPr>
          <a:lstStyle/>
          <a:p>
            <a:r>
              <a:rPr lang="en-US" dirty="0" smtClean="0"/>
              <a:t>Extending functionality</a:t>
            </a:r>
          </a:p>
        </p:txBody>
      </p:sp>
      <p:sp>
        <p:nvSpPr>
          <p:cNvPr id="10" name="TextBox 9"/>
          <p:cNvSpPr txBox="1"/>
          <p:nvPr/>
        </p:nvSpPr>
        <p:spPr>
          <a:xfrm>
            <a:off x="1752600" y="6172200"/>
            <a:ext cx="5410200" cy="369332"/>
          </a:xfrm>
          <a:prstGeom prst="rect">
            <a:avLst/>
          </a:prstGeom>
          <a:noFill/>
        </p:spPr>
        <p:txBody>
          <a:bodyPr wrap="square" rtlCol="0">
            <a:spAutoFit/>
          </a:bodyPr>
          <a:lstStyle/>
          <a:p>
            <a:r>
              <a:rPr lang="en-US" dirty="0" smtClean="0"/>
              <a:t>Altcoins</a:t>
            </a:r>
          </a:p>
        </p:txBody>
      </p:sp>
    </p:spTree>
    <p:extLst>
      <p:ext uri="{BB962C8B-B14F-4D97-AF65-F5344CB8AC3E}">
        <p14:creationId xmlns:p14="http://schemas.microsoft.com/office/powerpoint/2010/main" val="492681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dissolv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dissolv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dissolve">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762000"/>
            <a:ext cx="7851648" cy="914400"/>
          </a:xfrm>
        </p:spPr>
        <p:txBody>
          <a:bodyPr/>
          <a:lstStyle/>
          <a:p>
            <a:pPr algn="ctr"/>
            <a:r>
              <a:rPr lang="en-US" u="sng" dirty="0" smtClean="0"/>
              <a:t>Transactions &amp; Scripts</a:t>
            </a:r>
            <a:endParaRPr lang="en-US" u="sng" dirty="0"/>
          </a:p>
        </p:txBody>
      </p:sp>
      <p:sp>
        <p:nvSpPr>
          <p:cNvPr id="3" name="Subtitle 2"/>
          <p:cNvSpPr>
            <a:spLocks noGrp="1"/>
          </p:cNvSpPr>
          <p:nvPr>
            <p:ph type="subTitle" idx="1"/>
          </p:nvPr>
        </p:nvSpPr>
        <p:spPr>
          <a:xfrm>
            <a:off x="533400" y="1828800"/>
            <a:ext cx="4648200" cy="4572000"/>
          </a:xfrm>
        </p:spPr>
        <p:txBody>
          <a:bodyPr>
            <a:normAutofit/>
          </a:bodyPr>
          <a:lstStyle/>
          <a:p>
            <a:pPr marL="342900" indent="-342900" algn="l">
              <a:buFont typeface="+mj-lt"/>
              <a:buAutoNum type="arabicPeriod"/>
            </a:pPr>
            <a:endParaRPr lang="en-US" sz="1800" dirty="0"/>
          </a:p>
          <a:p>
            <a:pPr algn="l"/>
            <a:r>
              <a:rPr lang="en-US" sz="1800" dirty="0" smtClean="0"/>
              <a:t> </a:t>
            </a:r>
            <a:endParaRPr lang="en-US" sz="1800" dirty="0"/>
          </a:p>
          <a:p>
            <a:pPr marL="514350" indent="-514350" algn="l">
              <a:buFont typeface="+mj-lt"/>
              <a:buAutoNum type="arabicPeriod"/>
            </a:pPr>
            <a:endParaRPr lang="en-US" sz="1800" dirty="0"/>
          </a:p>
          <a:p>
            <a:pPr marL="514350" indent="-514350" algn="l">
              <a:buFont typeface="+mj-lt"/>
              <a:buAutoNum type="arabicPeriod"/>
            </a:pPr>
            <a:endParaRPr lang="en-US" dirty="0" smtClean="0"/>
          </a:p>
        </p:txBody>
      </p:sp>
      <p:pic>
        <p:nvPicPr>
          <p:cNvPr id="5" name="Picture 4"/>
          <p:cNvPicPr>
            <a:picLocks noChangeAspect="1"/>
          </p:cNvPicPr>
          <p:nvPr/>
        </p:nvPicPr>
        <p:blipFill>
          <a:blip r:embed="rId3"/>
          <a:stretch>
            <a:fillRect/>
          </a:stretch>
        </p:blipFill>
        <p:spPr>
          <a:xfrm>
            <a:off x="457200" y="1989438"/>
            <a:ext cx="4524632" cy="4106562"/>
          </a:xfrm>
          <a:prstGeom prst="rect">
            <a:avLst/>
          </a:prstGeom>
        </p:spPr>
      </p:pic>
      <p:sp>
        <p:nvSpPr>
          <p:cNvPr id="6" name="TextBox 5"/>
          <p:cNvSpPr txBox="1"/>
          <p:nvPr/>
        </p:nvSpPr>
        <p:spPr>
          <a:xfrm>
            <a:off x="5181600" y="1981200"/>
            <a:ext cx="3733800" cy="1015663"/>
          </a:xfrm>
          <a:prstGeom prst="rect">
            <a:avLst/>
          </a:prstGeom>
          <a:noFill/>
        </p:spPr>
        <p:txBody>
          <a:bodyPr wrap="square" rtlCol="0">
            <a:spAutoFit/>
          </a:bodyPr>
          <a:lstStyle/>
          <a:p>
            <a:r>
              <a:rPr lang="en-US" sz="2400" u="sng" dirty="0" smtClean="0"/>
              <a:t>Transaction Format</a:t>
            </a:r>
          </a:p>
          <a:p>
            <a:pPr marL="342900" indent="-342900">
              <a:buFont typeface="+mj-lt"/>
              <a:buAutoNum type="arabicPeriod"/>
            </a:pPr>
            <a:r>
              <a:rPr lang="en-US" dirty="0" smtClean="0"/>
              <a:t>Inputs &amp; Outputs</a:t>
            </a:r>
          </a:p>
          <a:p>
            <a:pPr marL="342900" indent="-342900">
              <a:buFont typeface="+mj-lt"/>
              <a:buAutoNum type="arabicPeriod"/>
            </a:pPr>
            <a:r>
              <a:rPr lang="en-US" dirty="0" smtClean="0"/>
              <a:t>Output called </a:t>
            </a:r>
            <a:r>
              <a:rPr lang="en-US" dirty="0" err="1" smtClean="0"/>
              <a:t>scriptPubKey</a:t>
            </a:r>
            <a:endParaRPr lang="en-US" dirty="0"/>
          </a:p>
        </p:txBody>
      </p:sp>
      <p:sp>
        <p:nvSpPr>
          <p:cNvPr id="7" name="TextBox 6"/>
          <p:cNvSpPr txBox="1"/>
          <p:nvPr/>
        </p:nvSpPr>
        <p:spPr>
          <a:xfrm>
            <a:off x="5181600" y="3505200"/>
            <a:ext cx="3733800" cy="1292662"/>
          </a:xfrm>
          <a:prstGeom prst="rect">
            <a:avLst/>
          </a:prstGeom>
          <a:noFill/>
        </p:spPr>
        <p:txBody>
          <a:bodyPr wrap="square" rtlCol="0">
            <a:spAutoFit/>
          </a:bodyPr>
          <a:lstStyle/>
          <a:p>
            <a:r>
              <a:rPr lang="en-US" sz="2400" u="sng" dirty="0" smtClean="0"/>
              <a:t>Transaction Scripts</a:t>
            </a:r>
          </a:p>
          <a:p>
            <a:pPr marL="342900" indent="-342900">
              <a:buFont typeface="+mj-lt"/>
              <a:buAutoNum type="arabicPeriod"/>
            </a:pPr>
            <a:r>
              <a:rPr lang="en-US" dirty="0" err="1" smtClean="0"/>
              <a:t>ScriptPubKey</a:t>
            </a:r>
            <a:r>
              <a:rPr lang="en-US" dirty="0" smtClean="0"/>
              <a:t> = ECDSA hash</a:t>
            </a:r>
          </a:p>
          <a:p>
            <a:pPr marL="342900" indent="-342900">
              <a:buFont typeface="+mj-lt"/>
              <a:buAutoNum type="arabicPeriod"/>
            </a:pPr>
            <a:r>
              <a:rPr lang="en-US" dirty="0" smtClean="0"/>
              <a:t>Language consists of 200 opcodes</a:t>
            </a:r>
            <a:endParaRPr lang="en-US" dirty="0"/>
          </a:p>
        </p:txBody>
      </p:sp>
      <p:sp>
        <p:nvSpPr>
          <p:cNvPr id="8" name="TextBox 7"/>
          <p:cNvSpPr txBox="1"/>
          <p:nvPr/>
        </p:nvSpPr>
        <p:spPr>
          <a:xfrm>
            <a:off x="5257800" y="5257800"/>
            <a:ext cx="3276600" cy="1015663"/>
          </a:xfrm>
          <a:prstGeom prst="rect">
            <a:avLst/>
          </a:prstGeom>
          <a:noFill/>
        </p:spPr>
        <p:txBody>
          <a:bodyPr wrap="square" rtlCol="0">
            <a:spAutoFit/>
          </a:bodyPr>
          <a:lstStyle/>
          <a:p>
            <a:r>
              <a:rPr lang="en-US" sz="2400" dirty="0" smtClean="0"/>
              <a:t>Transaction Ownership</a:t>
            </a:r>
          </a:p>
          <a:p>
            <a:pPr marL="342900" indent="-342900">
              <a:buFont typeface="+mj-lt"/>
              <a:buAutoNum type="arabicPeriod"/>
            </a:pPr>
            <a:r>
              <a:rPr lang="en-US" dirty="0" smtClean="0"/>
              <a:t>What is ”ownership” ?</a:t>
            </a:r>
          </a:p>
          <a:p>
            <a:endParaRPr lang="en-US" dirty="0"/>
          </a:p>
        </p:txBody>
      </p:sp>
    </p:spTree>
    <p:extLst>
      <p:ext uri="{BB962C8B-B14F-4D97-AF65-F5344CB8AC3E}">
        <p14:creationId xmlns:p14="http://schemas.microsoft.com/office/powerpoint/2010/main" val="1600390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ssolv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dissolv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762000"/>
            <a:ext cx="7851648" cy="914400"/>
          </a:xfrm>
        </p:spPr>
        <p:txBody>
          <a:bodyPr/>
          <a:lstStyle/>
          <a:p>
            <a:pPr algn="ctr"/>
            <a:r>
              <a:rPr lang="en-US" u="sng" dirty="0" smtClean="0"/>
              <a:t>Consensus Mining</a:t>
            </a:r>
            <a:endParaRPr lang="en-US" u="sng" dirty="0"/>
          </a:p>
        </p:txBody>
      </p:sp>
      <p:sp>
        <p:nvSpPr>
          <p:cNvPr id="3" name="Subtitle 2"/>
          <p:cNvSpPr>
            <a:spLocks noGrp="1"/>
          </p:cNvSpPr>
          <p:nvPr>
            <p:ph type="subTitle" idx="1"/>
          </p:nvPr>
        </p:nvSpPr>
        <p:spPr>
          <a:xfrm>
            <a:off x="533400" y="5372100"/>
            <a:ext cx="8229600" cy="1028700"/>
          </a:xfrm>
        </p:spPr>
        <p:txBody>
          <a:bodyPr>
            <a:normAutofit/>
          </a:bodyPr>
          <a:lstStyle/>
          <a:p>
            <a:pPr marL="342900" indent="-342900" algn="l">
              <a:buFont typeface="+mj-lt"/>
              <a:buAutoNum type="arabicPeriod"/>
            </a:pPr>
            <a:endParaRPr lang="en-US" sz="1800" dirty="0"/>
          </a:p>
          <a:p>
            <a:pPr algn="ctr"/>
            <a:r>
              <a:rPr lang="en-US" sz="2400" dirty="0" smtClean="0"/>
              <a:t>The log</a:t>
            </a:r>
            <a:r>
              <a:rPr lang="is-IS" sz="2400" dirty="0" smtClean="0"/>
              <a:t>… we all know this as the Blockchain!</a:t>
            </a:r>
            <a:endParaRPr lang="en-US" sz="2400" dirty="0"/>
          </a:p>
        </p:txBody>
      </p:sp>
      <p:pic>
        <p:nvPicPr>
          <p:cNvPr id="4" name="Picture 3"/>
          <p:cNvPicPr>
            <a:picLocks noChangeAspect="1"/>
          </p:cNvPicPr>
          <p:nvPr/>
        </p:nvPicPr>
        <p:blipFill>
          <a:blip r:embed="rId3"/>
          <a:stretch>
            <a:fillRect/>
          </a:stretch>
        </p:blipFill>
        <p:spPr>
          <a:xfrm>
            <a:off x="2284253" y="1828800"/>
            <a:ext cx="4349942" cy="3390900"/>
          </a:xfrm>
          <a:prstGeom prst="rect">
            <a:avLst/>
          </a:prstGeom>
        </p:spPr>
      </p:pic>
    </p:spTree>
    <p:extLst>
      <p:ext uri="{BB962C8B-B14F-4D97-AF65-F5344CB8AC3E}">
        <p14:creationId xmlns:p14="http://schemas.microsoft.com/office/powerpoint/2010/main" val="19590048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295400"/>
            <a:ext cx="7851648" cy="914400"/>
          </a:xfrm>
        </p:spPr>
        <p:txBody>
          <a:bodyPr>
            <a:normAutofit fontScale="90000"/>
          </a:bodyPr>
          <a:lstStyle/>
          <a:p>
            <a:pPr algn="ctr"/>
            <a:r>
              <a:rPr lang="en-US" u="sng" dirty="0" smtClean="0"/>
              <a:t>Peer To Peer Communication Network</a:t>
            </a:r>
            <a:endParaRPr lang="en-US" u="sng" dirty="0"/>
          </a:p>
        </p:txBody>
      </p:sp>
      <p:sp>
        <p:nvSpPr>
          <p:cNvPr id="3" name="Subtitle 2"/>
          <p:cNvSpPr>
            <a:spLocks noGrp="1"/>
          </p:cNvSpPr>
          <p:nvPr>
            <p:ph type="subTitle" idx="1"/>
          </p:nvPr>
        </p:nvSpPr>
        <p:spPr>
          <a:xfrm>
            <a:off x="533400" y="1828800"/>
            <a:ext cx="3200400" cy="3352800"/>
          </a:xfrm>
        </p:spPr>
        <p:txBody>
          <a:bodyPr>
            <a:normAutofit/>
          </a:bodyPr>
          <a:lstStyle/>
          <a:p>
            <a:pPr marL="342900" indent="-342900" algn="l">
              <a:buFont typeface="+mj-lt"/>
              <a:buAutoNum type="arabicPeriod"/>
            </a:pPr>
            <a:endParaRPr lang="en-US" sz="1800" dirty="0"/>
          </a:p>
          <a:p>
            <a:pPr algn="l"/>
            <a:r>
              <a:rPr lang="en-US" sz="1800" dirty="0" smtClean="0"/>
              <a:t> </a:t>
            </a:r>
            <a:endParaRPr lang="en-US" sz="1800" dirty="0"/>
          </a:p>
          <a:p>
            <a:pPr marL="514350" indent="-514350" algn="l">
              <a:buFont typeface="+mj-lt"/>
              <a:buAutoNum type="arabicPeriod"/>
            </a:pPr>
            <a:endParaRPr lang="en-US" sz="1800" dirty="0"/>
          </a:p>
          <a:p>
            <a:pPr marL="514350" indent="-514350" algn="l">
              <a:buFont typeface="+mj-lt"/>
              <a:buAutoNum type="arabicPeriod"/>
            </a:pPr>
            <a:endParaRPr lang="en-US" dirty="0" smtClean="0"/>
          </a:p>
        </p:txBody>
      </p:sp>
      <p:pic>
        <p:nvPicPr>
          <p:cNvPr id="4" name="Picture 3"/>
          <p:cNvPicPr>
            <a:picLocks noChangeAspect="1"/>
          </p:cNvPicPr>
          <p:nvPr/>
        </p:nvPicPr>
        <p:blipFill>
          <a:blip r:embed="rId3"/>
          <a:stretch>
            <a:fillRect/>
          </a:stretch>
        </p:blipFill>
        <p:spPr>
          <a:xfrm>
            <a:off x="522514" y="2743200"/>
            <a:ext cx="2959100" cy="2743200"/>
          </a:xfrm>
          <a:prstGeom prst="rect">
            <a:avLst/>
          </a:prstGeom>
        </p:spPr>
      </p:pic>
      <p:sp>
        <p:nvSpPr>
          <p:cNvPr id="5" name="TextBox 4"/>
          <p:cNvSpPr txBox="1"/>
          <p:nvPr/>
        </p:nvSpPr>
        <p:spPr>
          <a:xfrm>
            <a:off x="4038600" y="2286000"/>
            <a:ext cx="4346448" cy="1292662"/>
          </a:xfrm>
          <a:prstGeom prst="rect">
            <a:avLst/>
          </a:prstGeom>
          <a:noFill/>
        </p:spPr>
        <p:txBody>
          <a:bodyPr wrap="square" rtlCol="0">
            <a:spAutoFit/>
          </a:bodyPr>
          <a:lstStyle/>
          <a:p>
            <a:r>
              <a:rPr lang="en-US" sz="2400" dirty="0" smtClean="0"/>
              <a:t>Impact on consensus</a:t>
            </a:r>
          </a:p>
          <a:p>
            <a:pPr marL="342900" indent="-342900">
              <a:buFont typeface="+mj-lt"/>
              <a:buAutoNum type="arabicPeriod"/>
            </a:pPr>
            <a:r>
              <a:rPr lang="en-US" dirty="0" smtClean="0"/>
              <a:t>Latency increases forks</a:t>
            </a:r>
          </a:p>
          <a:p>
            <a:pPr marL="342900" indent="-342900">
              <a:buFont typeface="+mj-lt"/>
              <a:buAutoNum type="arabicPeriod"/>
            </a:pPr>
            <a:r>
              <a:rPr lang="en-US" dirty="0" smtClean="0"/>
              <a:t>Malicious Miner </a:t>
            </a:r>
            <a:r>
              <a:rPr lang="en-US" dirty="0" smtClean="0"/>
              <a:t>Advantage</a:t>
            </a:r>
          </a:p>
          <a:p>
            <a:pPr marL="342900" indent="-342900">
              <a:buFont typeface="+mj-lt"/>
              <a:buAutoNum type="arabicPeriod"/>
            </a:pPr>
            <a:r>
              <a:rPr lang="en-US" dirty="0" smtClean="0"/>
              <a:t>FUN FACT</a:t>
            </a:r>
            <a:endParaRPr lang="en-US" dirty="0"/>
          </a:p>
        </p:txBody>
      </p:sp>
      <p:sp>
        <p:nvSpPr>
          <p:cNvPr id="6" name="TextBox 5"/>
          <p:cNvSpPr txBox="1"/>
          <p:nvPr/>
        </p:nvSpPr>
        <p:spPr>
          <a:xfrm>
            <a:off x="3962400" y="3733800"/>
            <a:ext cx="4800600" cy="738664"/>
          </a:xfrm>
          <a:prstGeom prst="rect">
            <a:avLst/>
          </a:prstGeom>
          <a:noFill/>
        </p:spPr>
        <p:txBody>
          <a:bodyPr wrap="square" rtlCol="0">
            <a:spAutoFit/>
          </a:bodyPr>
          <a:lstStyle/>
          <a:p>
            <a:r>
              <a:rPr lang="en-US" sz="2400" dirty="0" smtClean="0"/>
              <a:t>Communication Protocol</a:t>
            </a:r>
          </a:p>
          <a:p>
            <a:pPr marL="342900" indent="-342900">
              <a:buFont typeface="+mj-lt"/>
              <a:buAutoNum type="arabicPeriod"/>
            </a:pPr>
            <a:r>
              <a:rPr lang="en-US" dirty="0" smtClean="0"/>
              <a:t>Trying to limit data on the network</a:t>
            </a:r>
            <a:endParaRPr lang="en-US" dirty="0"/>
          </a:p>
        </p:txBody>
      </p:sp>
      <p:sp>
        <p:nvSpPr>
          <p:cNvPr id="7" name="TextBox 6"/>
          <p:cNvSpPr txBox="1"/>
          <p:nvPr/>
        </p:nvSpPr>
        <p:spPr>
          <a:xfrm>
            <a:off x="3886200" y="4953000"/>
            <a:ext cx="5105400" cy="1292662"/>
          </a:xfrm>
          <a:prstGeom prst="rect">
            <a:avLst/>
          </a:prstGeom>
          <a:noFill/>
        </p:spPr>
        <p:txBody>
          <a:bodyPr wrap="square" rtlCol="0">
            <a:spAutoFit/>
          </a:bodyPr>
          <a:lstStyle/>
          <a:p>
            <a:r>
              <a:rPr lang="en-US" sz="2400" dirty="0" smtClean="0"/>
              <a:t>Relay Policy</a:t>
            </a:r>
          </a:p>
          <a:p>
            <a:pPr marL="342900" indent="-342900">
              <a:buFont typeface="+mj-lt"/>
              <a:buAutoNum type="arabicPeriod"/>
            </a:pPr>
            <a:r>
              <a:rPr lang="en-US" dirty="0" smtClean="0"/>
              <a:t>“2 ears and 1 mouth”</a:t>
            </a:r>
          </a:p>
          <a:p>
            <a:pPr marL="342900" indent="-342900">
              <a:buFont typeface="+mj-lt"/>
              <a:buAutoNum type="arabicPeriod"/>
            </a:pPr>
            <a:r>
              <a:rPr lang="en-US" dirty="0" smtClean="0"/>
              <a:t>Default nodes refuse lots of transactions below .001B  (Penny Flooding defense)</a:t>
            </a:r>
            <a:endParaRPr lang="en-US" dirty="0"/>
          </a:p>
        </p:txBody>
      </p:sp>
    </p:spTree>
    <p:extLst>
      <p:ext uri="{BB962C8B-B14F-4D97-AF65-F5344CB8AC3E}">
        <p14:creationId xmlns:p14="http://schemas.microsoft.com/office/powerpoint/2010/main" val="981155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dissolv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762000"/>
            <a:ext cx="8534400" cy="914400"/>
          </a:xfrm>
        </p:spPr>
        <p:txBody>
          <a:bodyPr>
            <a:normAutofit/>
          </a:bodyPr>
          <a:lstStyle/>
          <a:p>
            <a:pPr algn="ctr"/>
            <a:r>
              <a:rPr lang="en-US" sz="4400" u="sng" dirty="0" smtClean="0"/>
              <a:t>Stability of Bitcoin</a:t>
            </a:r>
            <a:endParaRPr lang="en-US" sz="4400" u="sng" dirty="0"/>
          </a:p>
        </p:txBody>
      </p:sp>
      <p:sp>
        <p:nvSpPr>
          <p:cNvPr id="3" name="Subtitle 2"/>
          <p:cNvSpPr>
            <a:spLocks noGrp="1"/>
          </p:cNvSpPr>
          <p:nvPr>
            <p:ph type="subTitle" idx="1"/>
          </p:nvPr>
        </p:nvSpPr>
        <p:spPr>
          <a:xfrm>
            <a:off x="533400" y="1828800"/>
            <a:ext cx="7854696" cy="685800"/>
          </a:xfrm>
        </p:spPr>
        <p:txBody>
          <a:bodyPr>
            <a:normAutofit fontScale="62500" lnSpcReduction="20000"/>
          </a:bodyPr>
          <a:lstStyle/>
          <a:p>
            <a:pPr algn="l">
              <a:buClr>
                <a:schemeClr val="tx1"/>
              </a:buClr>
            </a:pPr>
            <a:r>
              <a:rPr lang="en-US" b="1" dirty="0" smtClean="0"/>
              <a:t>“</a:t>
            </a:r>
            <a:r>
              <a:rPr lang="en-US" sz="2800" dirty="0" smtClean="0"/>
              <a:t>The </a:t>
            </a:r>
            <a:r>
              <a:rPr lang="en-US" sz="2800" dirty="0"/>
              <a:t>system will continue to behave in a way that facilitates a functional currency as it grows and participants attempt novel attacks. </a:t>
            </a:r>
            <a:r>
              <a:rPr lang="en-US" b="1" dirty="0"/>
              <a:t>”</a:t>
            </a:r>
            <a:endParaRPr lang="en-US" dirty="0" smtClean="0"/>
          </a:p>
        </p:txBody>
      </p:sp>
      <p:pic>
        <p:nvPicPr>
          <p:cNvPr id="4" name="Picture 3"/>
          <p:cNvPicPr>
            <a:picLocks noChangeAspect="1"/>
          </p:cNvPicPr>
          <p:nvPr/>
        </p:nvPicPr>
        <p:blipFill>
          <a:blip r:embed="rId3"/>
          <a:stretch>
            <a:fillRect/>
          </a:stretch>
        </p:blipFill>
        <p:spPr>
          <a:xfrm>
            <a:off x="533400" y="2514600"/>
            <a:ext cx="2235200" cy="3327400"/>
          </a:xfrm>
          <a:prstGeom prst="rect">
            <a:avLst/>
          </a:prstGeom>
        </p:spPr>
      </p:pic>
      <p:sp>
        <p:nvSpPr>
          <p:cNvPr id="5" name="Subtitle 2"/>
          <p:cNvSpPr txBox="1">
            <a:spLocks/>
          </p:cNvSpPr>
          <p:nvPr/>
        </p:nvSpPr>
        <p:spPr>
          <a:xfrm>
            <a:off x="3048000" y="2667000"/>
            <a:ext cx="5416296" cy="3175000"/>
          </a:xfrm>
          <a:prstGeom prst="rect">
            <a:avLst/>
          </a:prstGeom>
        </p:spPr>
        <p:txBody>
          <a:bodyPr vert="horz" lIns="0" rIns="18288">
            <a:normAutofit/>
          </a:bodyPr>
          <a:lstStyle>
            <a:lvl1pPr marL="0" marR="45720" indent="0" algn="r" rtl="0" eaLnBrk="1" latinLnBrk="0" hangingPunct="1">
              <a:spcBef>
                <a:spcPct val="20000"/>
              </a:spcBef>
              <a:buClr>
                <a:schemeClr val="accent3"/>
              </a:buClr>
              <a:buSzPct val="95000"/>
              <a:buFont typeface="Wingdings 2"/>
              <a:buNone/>
              <a:defRPr kumimoji="0" sz="2600" kern="1200">
                <a:solidFill>
                  <a:schemeClr val="tx1"/>
                </a:solidFill>
                <a:latin typeface="+mn-lt"/>
                <a:ea typeface="+mn-ea"/>
                <a:cs typeface="+mn-cs"/>
              </a:defRPr>
            </a:lvl1pPr>
            <a:lvl2pPr marL="457200" indent="0" algn="ctr" rtl="0" eaLnBrk="1" latinLnBrk="0" hangingPunct="1">
              <a:spcBef>
                <a:spcPct val="20000"/>
              </a:spcBef>
              <a:buClr>
                <a:schemeClr val="accent1"/>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accent2"/>
              </a:buClr>
              <a:buSzPct val="70000"/>
              <a:buFont typeface="Wingdings 2"/>
              <a:buNone/>
              <a:defRPr kumimoji="0" sz="2100" kern="1200">
                <a:solidFill>
                  <a:schemeClr val="tx1"/>
                </a:solidFill>
                <a:latin typeface="+mn-lt"/>
                <a:ea typeface="+mn-ea"/>
                <a:cs typeface="+mn-cs"/>
              </a:defRPr>
            </a:lvl3pPr>
            <a:lvl4pPr marL="1371600" indent="0" algn="ctr" rtl="0" eaLnBrk="1" latinLnBrk="0" hangingPunct="1">
              <a:spcBef>
                <a:spcPct val="20000"/>
              </a:spcBef>
              <a:buClr>
                <a:schemeClr val="accent3"/>
              </a:buClr>
              <a:buSzPct val="65000"/>
              <a:buFont typeface="Wingdings 2"/>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accent4"/>
              </a:buClr>
              <a:buSzPct val="65000"/>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5"/>
              </a:buClr>
              <a:buSzPct val="80000"/>
              <a:buFont typeface="Wingdings 2"/>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accent6"/>
              </a:buClr>
              <a:buSzPct val="80000"/>
              <a:buFont typeface="Wingdings 2"/>
              <a:buNone/>
              <a:defRPr kumimoji="0" sz="1600" kern="1200" baseline="0">
                <a:solidFill>
                  <a:schemeClr val="tx1"/>
                </a:solidFill>
                <a:latin typeface="+mn-lt"/>
                <a:ea typeface="+mn-ea"/>
                <a:cs typeface="+mn-cs"/>
              </a:defRPr>
            </a:lvl7pPr>
            <a:lvl8pPr marL="3200400" indent="0" algn="ctr" rtl="0" eaLnBrk="1" latinLnBrk="0" hangingPunct="1">
              <a:spcBef>
                <a:spcPct val="20000"/>
              </a:spcBef>
              <a:buClr>
                <a:schemeClr val="tx2"/>
              </a:buClr>
              <a:buNone/>
              <a:defRPr kumimoji="0" sz="1600" kern="1200">
                <a:solidFill>
                  <a:schemeClr val="tx1"/>
                </a:solidFill>
                <a:latin typeface="+mn-lt"/>
                <a:ea typeface="+mn-ea"/>
                <a:cs typeface="+mn-cs"/>
              </a:defRPr>
            </a:lvl8pPr>
            <a:lvl9pPr marL="3657600" indent="0" algn="ctr"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marL="514350" indent="-514350" algn="l">
              <a:buClr>
                <a:schemeClr val="tx1"/>
              </a:buClr>
              <a:buFont typeface="+mj-lt"/>
              <a:buAutoNum type="arabicPeriod"/>
            </a:pPr>
            <a:r>
              <a:rPr lang="en-US" b="1" dirty="0" smtClean="0"/>
              <a:t>Eventual Consensus</a:t>
            </a:r>
          </a:p>
          <a:p>
            <a:pPr marL="514350" indent="-514350" algn="l">
              <a:buClr>
                <a:schemeClr val="tx1"/>
              </a:buClr>
              <a:buFont typeface="+mj-lt"/>
              <a:buAutoNum type="arabicPeriod"/>
            </a:pPr>
            <a:r>
              <a:rPr lang="en-US" b="1" dirty="0" smtClean="0"/>
              <a:t>Exponential Convergence</a:t>
            </a:r>
          </a:p>
          <a:p>
            <a:pPr marL="514350" indent="-514350" algn="l">
              <a:buClr>
                <a:schemeClr val="tx1"/>
              </a:buClr>
              <a:buFont typeface="+mj-lt"/>
              <a:buAutoNum type="arabicPeriod"/>
            </a:pPr>
            <a:r>
              <a:rPr lang="en-US" b="1" dirty="0" smtClean="0"/>
              <a:t>Liveness</a:t>
            </a:r>
          </a:p>
          <a:p>
            <a:pPr marL="514350" indent="-514350" algn="l">
              <a:buClr>
                <a:schemeClr val="tx1"/>
              </a:buClr>
              <a:buFont typeface="+mj-lt"/>
              <a:buAutoNum type="arabicPeriod"/>
            </a:pPr>
            <a:r>
              <a:rPr lang="en-US" b="1" dirty="0" smtClean="0"/>
              <a:t>Correctness</a:t>
            </a:r>
          </a:p>
          <a:p>
            <a:pPr marL="514350" indent="-514350" algn="l">
              <a:buClr>
                <a:schemeClr val="tx1"/>
              </a:buClr>
              <a:buFont typeface="+mj-lt"/>
              <a:buAutoNum type="arabicPeriod"/>
            </a:pPr>
            <a:r>
              <a:rPr lang="en-US" b="1" dirty="0" smtClean="0"/>
              <a:t>Fairness</a:t>
            </a:r>
            <a:endParaRPr lang="en-US" dirty="0" smtClean="0"/>
          </a:p>
        </p:txBody>
      </p:sp>
    </p:spTree>
    <p:extLst>
      <p:ext uri="{BB962C8B-B14F-4D97-AF65-F5344CB8AC3E}">
        <p14:creationId xmlns:p14="http://schemas.microsoft.com/office/powerpoint/2010/main" val="35270038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762000"/>
            <a:ext cx="8534400" cy="914400"/>
          </a:xfrm>
        </p:spPr>
        <p:txBody>
          <a:bodyPr>
            <a:normAutofit/>
          </a:bodyPr>
          <a:lstStyle/>
          <a:p>
            <a:pPr algn="ctr"/>
            <a:r>
              <a:rPr lang="en-US" sz="4400" u="sng" dirty="0" smtClean="0"/>
              <a:t>Client Side Security</a:t>
            </a:r>
            <a:endParaRPr lang="en-US" sz="4400" u="sng" dirty="0"/>
          </a:p>
        </p:txBody>
      </p:sp>
      <p:sp>
        <p:nvSpPr>
          <p:cNvPr id="3" name="Subtitle 2"/>
          <p:cNvSpPr>
            <a:spLocks noGrp="1"/>
          </p:cNvSpPr>
          <p:nvPr>
            <p:ph type="subTitle" idx="1"/>
          </p:nvPr>
        </p:nvSpPr>
        <p:spPr>
          <a:xfrm>
            <a:off x="381000" y="1828800"/>
            <a:ext cx="8007096" cy="914400"/>
          </a:xfrm>
        </p:spPr>
        <p:txBody>
          <a:bodyPr>
            <a:normAutofit/>
          </a:bodyPr>
          <a:lstStyle/>
          <a:p>
            <a:pPr algn="ctr">
              <a:buClr>
                <a:schemeClr val="tx1"/>
              </a:buClr>
            </a:pPr>
            <a:r>
              <a:rPr lang="en-US" dirty="0" smtClean="0"/>
              <a:t>“</a:t>
            </a:r>
            <a:r>
              <a:rPr lang="en-US" b="1" dirty="0"/>
              <a:t>Key management is important and there is monetary loss if keys are lost or </a:t>
            </a:r>
            <a:r>
              <a:rPr lang="en-US" b="1" dirty="0" smtClean="0"/>
              <a:t>stolen”</a:t>
            </a:r>
            <a:endParaRPr lang="en-US" dirty="0" smtClean="0"/>
          </a:p>
        </p:txBody>
      </p:sp>
      <p:pic>
        <p:nvPicPr>
          <p:cNvPr id="4" name="Picture 3"/>
          <p:cNvPicPr>
            <a:picLocks noChangeAspect="1"/>
          </p:cNvPicPr>
          <p:nvPr/>
        </p:nvPicPr>
        <p:blipFill>
          <a:blip r:embed="rId3"/>
          <a:stretch>
            <a:fillRect/>
          </a:stretch>
        </p:blipFill>
        <p:spPr>
          <a:xfrm>
            <a:off x="381000" y="3124200"/>
            <a:ext cx="2857500" cy="3467100"/>
          </a:xfrm>
          <a:prstGeom prst="rect">
            <a:avLst/>
          </a:prstGeom>
        </p:spPr>
      </p:pic>
      <p:sp>
        <p:nvSpPr>
          <p:cNvPr id="5" name="Subtitle 2"/>
          <p:cNvSpPr txBox="1">
            <a:spLocks/>
          </p:cNvSpPr>
          <p:nvPr/>
        </p:nvSpPr>
        <p:spPr>
          <a:xfrm>
            <a:off x="3505200" y="3124200"/>
            <a:ext cx="5221224" cy="2667000"/>
          </a:xfrm>
          <a:prstGeom prst="rect">
            <a:avLst/>
          </a:prstGeom>
        </p:spPr>
        <p:txBody>
          <a:bodyPr vert="horz" lIns="0" rIns="18288">
            <a:noAutofit/>
          </a:bodyPr>
          <a:lstStyle>
            <a:lvl1pPr marL="0" marR="45720" indent="0" algn="r" rtl="0" eaLnBrk="1" latinLnBrk="0" hangingPunct="1">
              <a:spcBef>
                <a:spcPct val="20000"/>
              </a:spcBef>
              <a:buClr>
                <a:schemeClr val="accent3"/>
              </a:buClr>
              <a:buSzPct val="95000"/>
              <a:buFont typeface="Wingdings 2"/>
              <a:buNone/>
              <a:defRPr kumimoji="0" sz="2600" kern="1200">
                <a:solidFill>
                  <a:schemeClr val="tx1"/>
                </a:solidFill>
                <a:latin typeface="+mn-lt"/>
                <a:ea typeface="+mn-ea"/>
                <a:cs typeface="+mn-cs"/>
              </a:defRPr>
            </a:lvl1pPr>
            <a:lvl2pPr marL="457200" indent="0" algn="ctr" rtl="0" eaLnBrk="1" latinLnBrk="0" hangingPunct="1">
              <a:spcBef>
                <a:spcPct val="20000"/>
              </a:spcBef>
              <a:buClr>
                <a:schemeClr val="accent1"/>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accent2"/>
              </a:buClr>
              <a:buSzPct val="70000"/>
              <a:buFont typeface="Wingdings 2"/>
              <a:buNone/>
              <a:defRPr kumimoji="0" sz="2100" kern="1200">
                <a:solidFill>
                  <a:schemeClr val="tx1"/>
                </a:solidFill>
                <a:latin typeface="+mn-lt"/>
                <a:ea typeface="+mn-ea"/>
                <a:cs typeface="+mn-cs"/>
              </a:defRPr>
            </a:lvl3pPr>
            <a:lvl4pPr marL="1371600" indent="0" algn="ctr" rtl="0" eaLnBrk="1" latinLnBrk="0" hangingPunct="1">
              <a:spcBef>
                <a:spcPct val="20000"/>
              </a:spcBef>
              <a:buClr>
                <a:schemeClr val="accent3"/>
              </a:buClr>
              <a:buSzPct val="65000"/>
              <a:buFont typeface="Wingdings 2"/>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accent4"/>
              </a:buClr>
              <a:buSzPct val="65000"/>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5"/>
              </a:buClr>
              <a:buSzPct val="80000"/>
              <a:buFont typeface="Wingdings 2"/>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accent6"/>
              </a:buClr>
              <a:buSzPct val="80000"/>
              <a:buFont typeface="Wingdings 2"/>
              <a:buNone/>
              <a:defRPr kumimoji="0" sz="1600" kern="1200" baseline="0">
                <a:solidFill>
                  <a:schemeClr val="tx1"/>
                </a:solidFill>
                <a:latin typeface="+mn-lt"/>
                <a:ea typeface="+mn-ea"/>
                <a:cs typeface="+mn-cs"/>
              </a:defRPr>
            </a:lvl7pPr>
            <a:lvl8pPr marL="3200400" indent="0" algn="ctr" rtl="0" eaLnBrk="1" latinLnBrk="0" hangingPunct="1">
              <a:spcBef>
                <a:spcPct val="20000"/>
              </a:spcBef>
              <a:buClr>
                <a:schemeClr val="tx2"/>
              </a:buClr>
              <a:buNone/>
              <a:defRPr kumimoji="0" sz="1600" kern="1200">
                <a:solidFill>
                  <a:schemeClr val="tx1"/>
                </a:solidFill>
                <a:latin typeface="+mn-lt"/>
                <a:ea typeface="+mn-ea"/>
                <a:cs typeface="+mn-cs"/>
              </a:defRPr>
            </a:lvl8pPr>
            <a:lvl9pPr marL="3657600" indent="0" algn="ctr"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marL="457200" indent="-457200" algn="l">
              <a:buClr>
                <a:schemeClr val="tx1"/>
              </a:buClr>
              <a:buFont typeface="+mj-lt"/>
              <a:buAutoNum type="arabicPeriod"/>
            </a:pPr>
            <a:r>
              <a:rPr lang="en-US" sz="2400" dirty="0" smtClean="0"/>
              <a:t>Keys Stored on a Device</a:t>
            </a:r>
          </a:p>
          <a:p>
            <a:pPr marL="457200" indent="-457200" algn="l">
              <a:buClr>
                <a:schemeClr val="tx1"/>
              </a:buClr>
              <a:buFont typeface="+mj-lt"/>
              <a:buAutoNum type="arabicPeriod"/>
            </a:pPr>
            <a:r>
              <a:rPr lang="en-US" sz="2400" dirty="0" smtClean="0"/>
              <a:t>Split Control</a:t>
            </a:r>
          </a:p>
          <a:p>
            <a:pPr marL="457200" indent="-457200" algn="l">
              <a:buClr>
                <a:schemeClr val="tx1"/>
              </a:buClr>
              <a:buFont typeface="+mj-lt"/>
              <a:buAutoNum type="arabicPeriod"/>
            </a:pPr>
            <a:r>
              <a:rPr lang="en-US" sz="2400" dirty="0" smtClean="0"/>
              <a:t>Password Protected Wallets</a:t>
            </a:r>
          </a:p>
          <a:p>
            <a:pPr marL="457200" indent="-457200" algn="l">
              <a:buClr>
                <a:schemeClr val="tx1"/>
              </a:buClr>
              <a:buFont typeface="+mj-lt"/>
              <a:buAutoNum type="arabicPeriod"/>
            </a:pPr>
            <a:r>
              <a:rPr lang="en-US" sz="2400" dirty="0" smtClean="0"/>
              <a:t>Password Derived Wallets</a:t>
            </a:r>
          </a:p>
          <a:p>
            <a:pPr marL="457200" indent="-457200" algn="l">
              <a:buClr>
                <a:schemeClr val="tx1"/>
              </a:buClr>
              <a:buFont typeface="+mj-lt"/>
              <a:buAutoNum type="arabicPeriod"/>
            </a:pPr>
            <a:r>
              <a:rPr lang="en-US" sz="2400" dirty="0" smtClean="0"/>
              <a:t>Offline Storage</a:t>
            </a:r>
          </a:p>
          <a:p>
            <a:pPr marL="457200" indent="-457200" algn="l">
              <a:buClr>
                <a:schemeClr val="tx1"/>
              </a:buClr>
              <a:buFont typeface="+mj-lt"/>
              <a:buAutoNum type="arabicPeriod"/>
            </a:pPr>
            <a:r>
              <a:rPr lang="en-US" sz="2400" dirty="0" smtClean="0"/>
              <a:t>Air-gapped and Hardware Storage</a:t>
            </a:r>
          </a:p>
          <a:p>
            <a:pPr marL="457200" indent="-457200" algn="l">
              <a:buClr>
                <a:schemeClr val="tx1"/>
              </a:buClr>
              <a:buFont typeface="+mj-lt"/>
              <a:buAutoNum type="arabicPeriod"/>
            </a:pPr>
            <a:r>
              <a:rPr lang="en-US" sz="2400" dirty="0" smtClean="0"/>
              <a:t>Hosted Wallet</a:t>
            </a:r>
          </a:p>
        </p:txBody>
      </p:sp>
      <p:sp>
        <p:nvSpPr>
          <p:cNvPr id="6" name="TextBox 5"/>
          <p:cNvSpPr txBox="1"/>
          <p:nvPr/>
        </p:nvSpPr>
        <p:spPr>
          <a:xfrm>
            <a:off x="6528816" y="4572000"/>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306863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762000"/>
            <a:ext cx="8534400" cy="914400"/>
          </a:xfrm>
        </p:spPr>
        <p:txBody>
          <a:bodyPr>
            <a:normAutofit/>
          </a:bodyPr>
          <a:lstStyle/>
          <a:p>
            <a:pPr algn="ctr"/>
            <a:r>
              <a:rPr lang="en-US" sz="4400" u="sng" dirty="0" smtClean="0"/>
              <a:t>Modifying Bitcoin</a:t>
            </a:r>
            <a:endParaRPr lang="en-US" sz="4400" u="sng" dirty="0"/>
          </a:p>
        </p:txBody>
      </p:sp>
      <p:sp>
        <p:nvSpPr>
          <p:cNvPr id="3" name="Subtitle 2"/>
          <p:cNvSpPr>
            <a:spLocks noGrp="1"/>
          </p:cNvSpPr>
          <p:nvPr>
            <p:ph type="subTitle" idx="1"/>
          </p:nvPr>
        </p:nvSpPr>
        <p:spPr>
          <a:xfrm>
            <a:off x="533400" y="3581400"/>
            <a:ext cx="3886200" cy="2819400"/>
          </a:xfrm>
        </p:spPr>
        <p:txBody>
          <a:bodyPr>
            <a:normAutofit/>
          </a:bodyPr>
          <a:lstStyle/>
          <a:p>
            <a:pPr algn="l">
              <a:buClr>
                <a:schemeClr val="tx1"/>
              </a:buClr>
            </a:pPr>
            <a:r>
              <a:rPr lang="en-US" u="sng" dirty="0" smtClean="0"/>
              <a:t>Updating Bitcoin causes</a:t>
            </a:r>
            <a:r>
              <a:rPr lang="is-IS" u="sng" dirty="0" smtClean="0"/>
              <a:t>….</a:t>
            </a:r>
          </a:p>
          <a:p>
            <a:pPr marL="514350" indent="-514350" algn="l">
              <a:buClr>
                <a:schemeClr val="tx1"/>
              </a:buClr>
              <a:buFont typeface="+mj-lt"/>
              <a:buAutoNum type="arabicPeriod"/>
            </a:pPr>
            <a:r>
              <a:rPr lang="is-IS" dirty="0" smtClean="0"/>
              <a:t>Hard Forks</a:t>
            </a:r>
            <a:endParaRPr lang="en-US" dirty="0" smtClean="0"/>
          </a:p>
          <a:p>
            <a:pPr marL="514350" indent="-514350" algn="l">
              <a:buClr>
                <a:schemeClr val="tx1"/>
              </a:buClr>
              <a:buFont typeface="+mj-lt"/>
              <a:buAutoNum type="arabicPeriod"/>
            </a:pPr>
            <a:r>
              <a:rPr lang="en-US" dirty="0" smtClean="0"/>
              <a:t>Soft Forks</a:t>
            </a:r>
          </a:p>
          <a:p>
            <a:pPr marL="514350" indent="-514350" algn="l">
              <a:buClr>
                <a:schemeClr val="tx1"/>
              </a:buClr>
              <a:buFont typeface="+mj-lt"/>
              <a:buAutoNum type="arabicPeriod"/>
            </a:pPr>
            <a:r>
              <a:rPr lang="en-US" dirty="0" smtClean="0"/>
              <a:t>Relay Policy Updates</a:t>
            </a:r>
          </a:p>
        </p:txBody>
      </p:sp>
      <p:sp>
        <p:nvSpPr>
          <p:cNvPr id="5" name="Subtitle 2"/>
          <p:cNvSpPr txBox="1">
            <a:spLocks/>
          </p:cNvSpPr>
          <p:nvPr/>
        </p:nvSpPr>
        <p:spPr>
          <a:xfrm>
            <a:off x="4876800" y="3581400"/>
            <a:ext cx="3886200" cy="2819400"/>
          </a:xfrm>
          <a:prstGeom prst="rect">
            <a:avLst/>
          </a:prstGeom>
        </p:spPr>
        <p:txBody>
          <a:bodyPr vert="horz" lIns="0" rIns="18288">
            <a:normAutofit/>
          </a:bodyPr>
          <a:lstStyle>
            <a:lvl1pPr marL="0" marR="45720" indent="0" algn="r" rtl="0" eaLnBrk="1" latinLnBrk="0" hangingPunct="1">
              <a:spcBef>
                <a:spcPct val="20000"/>
              </a:spcBef>
              <a:buClr>
                <a:schemeClr val="accent3"/>
              </a:buClr>
              <a:buSzPct val="95000"/>
              <a:buFont typeface="Wingdings 2"/>
              <a:buNone/>
              <a:defRPr kumimoji="0" sz="2600" kern="1200">
                <a:solidFill>
                  <a:schemeClr val="tx1"/>
                </a:solidFill>
                <a:latin typeface="+mn-lt"/>
                <a:ea typeface="+mn-ea"/>
                <a:cs typeface="+mn-cs"/>
              </a:defRPr>
            </a:lvl1pPr>
            <a:lvl2pPr marL="457200" indent="0" algn="ctr" rtl="0" eaLnBrk="1" latinLnBrk="0" hangingPunct="1">
              <a:spcBef>
                <a:spcPct val="20000"/>
              </a:spcBef>
              <a:buClr>
                <a:schemeClr val="accent1"/>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accent2"/>
              </a:buClr>
              <a:buSzPct val="70000"/>
              <a:buFont typeface="Wingdings 2"/>
              <a:buNone/>
              <a:defRPr kumimoji="0" sz="2100" kern="1200">
                <a:solidFill>
                  <a:schemeClr val="tx1"/>
                </a:solidFill>
                <a:latin typeface="+mn-lt"/>
                <a:ea typeface="+mn-ea"/>
                <a:cs typeface="+mn-cs"/>
              </a:defRPr>
            </a:lvl3pPr>
            <a:lvl4pPr marL="1371600" indent="0" algn="ctr" rtl="0" eaLnBrk="1" latinLnBrk="0" hangingPunct="1">
              <a:spcBef>
                <a:spcPct val="20000"/>
              </a:spcBef>
              <a:buClr>
                <a:schemeClr val="accent3"/>
              </a:buClr>
              <a:buSzPct val="65000"/>
              <a:buFont typeface="Wingdings 2"/>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accent4"/>
              </a:buClr>
              <a:buSzPct val="65000"/>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5"/>
              </a:buClr>
              <a:buSzPct val="80000"/>
              <a:buFont typeface="Wingdings 2"/>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accent6"/>
              </a:buClr>
              <a:buSzPct val="80000"/>
              <a:buFont typeface="Wingdings 2"/>
              <a:buNone/>
              <a:defRPr kumimoji="0" sz="1600" kern="1200" baseline="0">
                <a:solidFill>
                  <a:schemeClr val="tx1"/>
                </a:solidFill>
                <a:latin typeface="+mn-lt"/>
                <a:ea typeface="+mn-ea"/>
                <a:cs typeface="+mn-cs"/>
              </a:defRPr>
            </a:lvl7pPr>
            <a:lvl8pPr marL="3200400" indent="0" algn="ctr" rtl="0" eaLnBrk="1" latinLnBrk="0" hangingPunct="1">
              <a:spcBef>
                <a:spcPct val="20000"/>
              </a:spcBef>
              <a:buClr>
                <a:schemeClr val="tx2"/>
              </a:buClr>
              <a:buNone/>
              <a:defRPr kumimoji="0" sz="1600" kern="1200">
                <a:solidFill>
                  <a:schemeClr val="tx1"/>
                </a:solidFill>
                <a:latin typeface="+mn-lt"/>
                <a:ea typeface="+mn-ea"/>
                <a:cs typeface="+mn-cs"/>
              </a:defRPr>
            </a:lvl8pPr>
            <a:lvl9pPr marL="3657600" indent="0" algn="ctr"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algn="l">
              <a:buClr>
                <a:schemeClr val="tx1"/>
              </a:buClr>
            </a:pPr>
            <a:r>
              <a:rPr lang="en-US" u="sng" dirty="0" smtClean="0"/>
              <a:t>Altcoins</a:t>
            </a:r>
          </a:p>
          <a:p>
            <a:pPr marL="514350" indent="-514350" algn="l">
              <a:buClr>
                <a:schemeClr val="tx1"/>
              </a:buClr>
              <a:buFont typeface="+mj-lt"/>
              <a:buAutoNum type="arabicPeriod"/>
            </a:pPr>
            <a:r>
              <a:rPr lang="en-US" dirty="0" smtClean="0"/>
              <a:t>New Genesis Block</a:t>
            </a:r>
          </a:p>
          <a:p>
            <a:pPr marL="514350" indent="-514350" algn="l">
              <a:buClr>
                <a:schemeClr val="tx1"/>
              </a:buClr>
              <a:buFont typeface="+mj-lt"/>
              <a:buAutoNum type="arabicPeriod"/>
            </a:pPr>
            <a:r>
              <a:rPr lang="en-US" dirty="0" smtClean="0"/>
              <a:t>Forking Bitcoin</a:t>
            </a:r>
          </a:p>
          <a:p>
            <a:pPr marL="514350" indent="-514350" algn="l">
              <a:buClr>
                <a:schemeClr val="tx1"/>
              </a:buClr>
              <a:buFont typeface="+mj-lt"/>
              <a:buAutoNum type="arabicPeriod"/>
            </a:pPr>
            <a:r>
              <a:rPr lang="en-US" dirty="0" smtClean="0"/>
              <a:t>Pegged Sidechains</a:t>
            </a:r>
          </a:p>
        </p:txBody>
      </p:sp>
      <p:pic>
        <p:nvPicPr>
          <p:cNvPr id="6" name="Picture 5"/>
          <p:cNvPicPr>
            <a:picLocks noChangeAspect="1"/>
          </p:cNvPicPr>
          <p:nvPr/>
        </p:nvPicPr>
        <p:blipFill>
          <a:blip r:embed="rId3"/>
          <a:stretch>
            <a:fillRect/>
          </a:stretch>
        </p:blipFill>
        <p:spPr>
          <a:xfrm>
            <a:off x="1866900" y="1758950"/>
            <a:ext cx="5448300" cy="1593850"/>
          </a:xfrm>
          <a:prstGeom prst="rect">
            <a:avLst/>
          </a:prstGeom>
        </p:spPr>
      </p:pic>
    </p:spTree>
    <p:extLst>
      <p:ext uri="{BB962C8B-B14F-4D97-AF65-F5344CB8AC3E}">
        <p14:creationId xmlns:p14="http://schemas.microsoft.com/office/powerpoint/2010/main" val="40203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dissolve">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762000"/>
            <a:ext cx="8534400" cy="914400"/>
          </a:xfrm>
        </p:spPr>
        <p:txBody>
          <a:bodyPr>
            <a:normAutofit/>
          </a:bodyPr>
          <a:lstStyle/>
          <a:p>
            <a:pPr algn="ctr"/>
            <a:r>
              <a:rPr lang="en-US" sz="4400" u="sng" dirty="0" smtClean="0"/>
              <a:t>Alternative Consensus Protocols</a:t>
            </a:r>
            <a:endParaRPr lang="en-US" sz="4400" u="sng" dirty="0"/>
          </a:p>
        </p:txBody>
      </p:sp>
      <p:sp>
        <p:nvSpPr>
          <p:cNvPr id="4" name="Subtitle 2"/>
          <p:cNvSpPr txBox="1">
            <a:spLocks/>
          </p:cNvSpPr>
          <p:nvPr/>
        </p:nvSpPr>
        <p:spPr>
          <a:xfrm>
            <a:off x="533400" y="1905000"/>
            <a:ext cx="7854696" cy="3124200"/>
          </a:xfrm>
          <a:prstGeom prst="rect">
            <a:avLst/>
          </a:prstGeom>
        </p:spPr>
        <p:txBody>
          <a:bodyPr vert="horz" lIns="0" rIns="18288">
            <a:normAutofit/>
          </a:bodyPr>
          <a:lstStyle>
            <a:lvl1pPr marL="0" marR="45720" indent="0" algn="r" rtl="0" eaLnBrk="1" latinLnBrk="0" hangingPunct="1">
              <a:spcBef>
                <a:spcPct val="20000"/>
              </a:spcBef>
              <a:buClr>
                <a:schemeClr val="accent3"/>
              </a:buClr>
              <a:buSzPct val="95000"/>
              <a:buFont typeface="Wingdings 2"/>
              <a:buNone/>
              <a:defRPr kumimoji="0" sz="2600" kern="1200">
                <a:solidFill>
                  <a:schemeClr val="tx1"/>
                </a:solidFill>
                <a:latin typeface="+mn-lt"/>
                <a:ea typeface="+mn-ea"/>
                <a:cs typeface="+mn-cs"/>
              </a:defRPr>
            </a:lvl1pPr>
            <a:lvl2pPr marL="457200" indent="0" algn="ctr" rtl="0" eaLnBrk="1" latinLnBrk="0" hangingPunct="1">
              <a:spcBef>
                <a:spcPct val="20000"/>
              </a:spcBef>
              <a:buClr>
                <a:schemeClr val="accent1"/>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accent2"/>
              </a:buClr>
              <a:buSzPct val="70000"/>
              <a:buFont typeface="Wingdings 2"/>
              <a:buNone/>
              <a:defRPr kumimoji="0" sz="2100" kern="1200">
                <a:solidFill>
                  <a:schemeClr val="tx1"/>
                </a:solidFill>
                <a:latin typeface="+mn-lt"/>
                <a:ea typeface="+mn-ea"/>
                <a:cs typeface="+mn-cs"/>
              </a:defRPr>
            </a:lvl3pPr>
            <a:lvl4pPr marL="1371600" indent="0" algn="ctr" rtl="0" eaLnBrk="1" latinLnBrk="0" hangingPunct="1">
              <a:spcBef>
                <a:spcPct val="20000"/>
              </a:spcBef>
              <a:buClr>
                <a:schemeClr val="accent3"/>
              </a:buClr>
              <a:buSzPct val="65000"/>
              <a:buFont typeface="Wingdings 2"/>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accent4"/>
              </a:buClr>
              <a:buSzPct val="65000"/>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5"/>
              </a:buClr>
              <a:buSzPct val="80000"/>
              <a:buFont typeface="Wingdings 2"/>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accent6"/>
              </a:buClr>
              <a:buSzPct val="80000"/>
              <a:buFont typeface="Wingdings 2"/>
              <a:buNone/>
              <a:defRPr kumimoji="0" sz="1600" kern="1200" baseline="0">
                <a:solidFill>
                  <a:schemeClr val="tx1"/>
                </a:solidFill>
                <a:latin typeface="+mn-lt"/>
                <a:ea typeface="+mn-ea"/>
                <a:cs typeface="+mn-cs"/>
              </a:defRPr>
            </a:lvl7pPr>
            <a:lvl8pPr marL="3200400" indent="0" algn="ctr" rtl="0" eaLnBrk="1" latinLnBrk="0" hangingPunct="1">
              <a:spcBef>
                <a:spcPct val="20000"/>
              </a:spcBef>
              <a:buClr>
                <a:schemeClr val="tx2"/>
              </a:buClr>
              <a:buNone/>
              <a:defRPr kumimoji="0" sz="1600" kern="1200">
                <a:solidFill>
                  <a:schemeClr val="tx1"/>
                </a:solidFill>
                <a:latin typeface="+mn-lt"/>
                <a:ea typeface="+mn-ea"/>
                <a:cs typeface="+mn-cs"/>
              </a:defRPr>
            </a:lvl8pPr>
            <a:lvl9pPr marL="3657600" indent="0" algn="ctr"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algn="l">
              <a:buClr>
                <a:schemeClr val="tx1"/>
              </a:buClr>
            </a:pPr>
            <a:r>
              <a:rPr lang="en-US" u="sng" dirty="0" smtClean="0"/>
              <a:t>Alternative Computational Puzzles</a:t>
            </a:r>
          </a:p>
          <a:p>
            <a:pPr marL="514350" indent="-514350" algn="l">
              <a:buClr>
                <a:schemeClr val="tx1"/>
              </a:buClr>
              <a:buFont typeface="+mj-lt"/>
              <a:buAutoNum type="arabicPeriod"/>
            </a:pPr>
            <a:r>
              <a:rPr lang="en-US" dirty="0" smtClean="0"/>
              <a:t>ASIC Resistant Puzzles</a:t>
            </a:r>
          </a:p>
          <a:p>
            <a:pPr marL="514350" indent="-514350" algn="l">
              <a:buClr>
                <a:schemeClr val="tx1"/>
              </a:buClr>
              <a:buFont typeface="+mj-lt"/>
              <a:buAutoNum type="arabicPeriod"/>
            </a:pPr>
            <a:r>
              <a:rPr lang="en-US" dirty="0" smtClean="0"/>
              <a:t>Useful Puzzles</a:t>
            </a:r>
          </a:p>
          <a:p>
            <a:pPr marL="514350" indent="-514350" algn="l">
              <a:buClr>
                <a:schemeClr val="tx1"/>
              </a:buClr>
              <a:buFont typeface="+mj-lt"/>
              <a:buAutoNum type="arabicPeriod"/>
            </a:pPr>
            <a:r>
              <a:rPr lang="en-US" dirty="0" smtClean="0"/>
              <a:t>Non </a:t>
            </a:r>
            <a:r>
              <a:rPr lang="en-US" dirty="0" err="1" smtClean="0"/>
              <a:t>Outsourcable</a:t>
            </a:r>
            <a:r>
              <a:rPr lang="en-US" dirty="0" smtClean="0"/>
              <a:t> </a:t>
            </a:r>
            <a:r>
              <a:rPr lang="en-US" dirty="0" smtClean="0"/>
              <a:t>Puzzles (Cartel Formation)</a:t>
            </a:r>
            <a:endParaRPr lang="en-US" dirty="0" smtClean="0"/>
          </a:p>
          <a:p>
            <a:pPr marL="514350" indent="-514350" algn="l">
              <a:buClr>
                <a:schemeClr val="tx1"/>
              </a:buClr>
              <a:buFont typeface="+mj-lt"/>
              <a:buAutoNum type="arabicPeriod"/>
            </a:pPr>
            <a:r>
              <a:rPr lang="en-US" dirty="0" smtClean="0"/>
              <a:t>Designated Authorities</a:t>
            </a:r>
          </a:p>
          <a:p>
            <a:pPr marL="514350" indent="-514350" algn="l">
              <a:buClr>
                <a:schemeClr val="tx1"/>
              </a:buClr>
              <a:buFont typeface="+mj-lt"/>
              <a:buAutoNum type="arabicPeriod"/>
            </a:pPr>
            <a:endParaRPr lang="en-US" dirty="0" smtClean="0"/>
          </a:p>
        </p:txBody>
      </p:sp>
    </p:spTree>
    <p:extLst>
      <p:ext uri="{BB962C8B-B14F-4D97-AF65-F5344CB8AC3E}">
        <p14:creationId xmlns:p14="http://schemas.microsoft.com/office/powerpoint/2010/main" val="1386476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4981</TotalTime>
  <Words>3497</Words>
  <Application>Microsoft Macintosh PowerPoint</Application>
  <PresentationFormat>On-screen Show (4:3)</PresentationFormat>
  <Paragraphs>359</Paragraphs>
  <Slides>12</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Calibri</vt:lpstr>
      <vt:lpstr>Constantia</vt:lpstr>
      <vt:lpstr>Wingdings 2</vt:lpstr>
      <vt:lpstr>Flow</vt:lpstr>
      <vt:lpstr>Research Perspectives and Challenges for Bitcoin and Cryptocurrencies </vt:lpstr>
      <vt:lpstr>Introduction</vt:lpstr>
      <vt:lpstr>Transactions &amp; Scripts</vt:lpstr>
      <vt:lpstr>Consensus Mining</vt:lpstr>
      <vt:lpstr>Peer To Peer Communication Network</vt:lpstr>
      <vt:lpstr>Stability of Bitcoin</vt:lpstr>
      <vt:lpstr>Client Side Security</vt:lpstr>
      <vt:lpstr>Modifying Bitcoin</vt:lpstr>
      <vt:lpstr>Alternative Consensus Protocols</vt:lpstr>
      <vt:lpstr>Anonymity &amp; Privacy</vt:lpstr>
      <vt:lpstr>Extending Bitcoin’s Functionality</vt:lpstr>
      <vt:lpstr>Questions?</vt:lpstr>
    </vt:vector>
  </TitlesOfParts>
  <Company>Federal Reserve System</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Face Off</dc:title>
  <dc:creator>Fuller, Joel</dc:creator>
  <cp:lastModifiedBy>Joel Fuller</cp:lastModifiedBy>
  <cp:revision>240</cp:revision>
  <dcterms:created xsi:type="dcterms:W3CDTF">2016-11-12T00:21:50Z</dcterms:created>
  <dcterms:modified xsi:type="dcterms:W3CDTF">2017-04-18T19:34:21Z</dcterms:modified>
</cp:coreProperties>
</file>