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9C4C8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313507"/>
              <a:satOff val="34334"/>
              <a:lumOff val="-8266"/>
              <a:alpha val="62000"/>
            </a:schemeClr>
          </a:solidFill>
        </a:fill>
      </a:tcStyle>
    </a:firstCol>
    <a:lastRow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254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313507"/>
              <a:satOff val="34334"/>
              <a:lumOff val="-8266"/>
              <a:alpha val="62000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-313507"/>
              <a:satOff val="34334"/>
              <a:lumOff val="-8266"/>
              <a:alpha val="10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254308"/>
              <a:satOff val="57261"/>
              <a:lumOff val="12765"/>
              <a:alpha val="62000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37185"/>
              <a:satOff val="27043"/>
              <a:lumOff val="-11337"/>
              <a:alpha val="80000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37185"/>
              <a:satOff val="27043"/>
              <a:lumOff val="-11337"/>
              <a:alpha val="80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4C4C4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BABABA">
              <a:alpha val="70000"/>
            </a:srgbClr>
          </a:solidFill>
        </a:fill>
      </a:tcStyle>
    </a:firstCol>
    <a:lastRow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-739060"/>
              <a:satOff val="51948"/>
              <a:lumOff val="-8454"/>
              <a:alpha val="62000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68685"/>
              </a:solidFill>
              <a:prstDash val="solid"/>
              <a:miter lim="400000"/>
            </a:ln>
          </a:top>
          <a:bottom>
            <a:ln w="12700" cap="flat">
              <a:solidFill>
                <a:srgbClr val="868685"/>
              </a:solidFill>
              <a:prstDash val="solid"/>
              <a:miter lim="400000"/>
            </a:ln>
          </a:bottom>
          <a:insideH>
            <a:ln w="12700" cap="flat">
              <a:solidFill>
                <a:srgbClr val="8686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D5CBC0">
              <a:alpha val="39000"/>
            </a:srgbClr>
          </a:solidFill>
        </a:fill>
      </a:tcStyle>
    </a:band2H>
    <a:firstCo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868685"/>
              </a:solidFill>
              <a:prstDash val="solid"/>
              <a:miter lim="400000"/>
            </a:ln>
          </a:left>
          <a:right>
            <a:ln w="12700" cap="flat">
              <a:solidFill>
                <a:srgbClr val="868685"/>
              </a:solidFill>
              <a:prstDash val="solid"/>
              <a:miter lim="400000"/>
            </a:ln>
          </a:right>
          <a:top>
            <a:ln w="12700" cap="flat">
              <a:solidFill>
                <a:srgbClr val="868685"/>
              </a:solidFill>
              <a:prstDash val="solid"/>
              <a:miter lim="400000"/>
            </a:ln>
          </a:top>
          <a:bottom>
            <a:ln w="12700" cap="flat">
              <a:solidFill>
                <a:srgbClr val="868685"/>
              </a:solidFill>
              <a:prstDash val="solid"/>
              <a:miter lim="400000"/>
            </a:ln>
          </a:bottom>
          <a:insideH>
            <a:ln w="12700" cap="flat">
              <a:solidFill>
                <a:srgbClr val="8686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A3C00"/>
              </a:solidFill>
              <a:prstDash val="solid"/>
              <a:miter lim="400000"/>
            </a:ln>
          </a:top>
          <a:bottom>
            <a:ln w="12700" cap="flat">
              <a:solidFill>
                <a:srgbClr val="9A3C00"/>
              </a:solidFill>
              <a:prstDash val="solid"/>
              <a:miter lim="400000"/>
            </a:ln>
          </a:bottom>
          <a:insideH>
            <a:ln w="12700" cap="flat">
              <a:solidFill>
                <a:srgbClr val="9A3C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5F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A3C00"/>
              </a:solidFill>
              <a:prstDash val="solid"/>
              <a:miter lim="400000"/>
            </a:ln>
          </a:top>
          <a:bottom>
            <a:ln w="12700" cap="flat">
              <a:solidFill>
                <a:srgbClr val="9A3C00"/>
              </a:solidFill>
              <a:prstDash val="solid"/>
              <a:miter lim="400000"/>
            </a:ln>
          </a:bottom>
          <a:insideH>
            <a:ln w="12700" cap="flat">
              <a:solidFill>
                <a:srgbClr val="9A3C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5F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85948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insideV>
        </a:tcBdr>
        <a:fill>
          <a:solidFill>
            <a:srgbClr val="685948">
              <a:alpha val="6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solidFill>
            <a:srgbClr val="000000">
              <a:alpha val="7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solidFill>
            <a:srgbClr val="000000">
              <a:alpha val="7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FEFEE0">
              <a:alpha val="55000"/>
            </a:srgbClr>
          </a:solidFill>
        </a:fill>
      </a:tcStyle>
    </a:band2H>
    <a:firstCol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31750" cap="flat">
              <a:solidFill>
                <a:schemeClr val="accent5">
                  <a:hueOff val="61010"/>
                  <a:satOff val="20460"/>
                  <a:lumOff val="-2197"/>
                  <a:alpha val="62000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Col>
    <a:lastRow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lastRow>
    <a:firstRow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xfrm>
            <a:off x="1270000" y="1917700"/>
            <a:ext cx="10464800" cy="2794000"/>
          </a:xfrm>
          <a:prstGeom prst="rect">
            <a:avLst/>
          </a:prstGeom>
        </p:spPr>
        <p:txBody>
          <a:bodyPr anchor="b"/>
          <a:lstStyle>
            <a:lvl1pPr>
              <a:defRPr sz="9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xfrm>
            <a:off x="1270000" y="5016500"/>
            <a:ext cx="10464800" cy="127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228600" algn="ctr">
              <a:spcBef>
                <a:spcPts val="0"/>
              </a:spcBef>
              <a:buSzTx/>
              <a:buNone/>
              <a:defRPr sz="4000"/>
            </a:lvl2pPr>
            <a:lvl3pPr marL="0" indent="457200" algn="ctr">
              <a:spcBef>
                <a:spcPts val="0"/>
              </a:spcBef>
              <a:buSzTx/>
              <a:buNone/>
              <a:defRPr sz="4000"/>
            </a:lvl3pPr>
            <a:lvl4pPr marL="0" indent="685800" algn="ctr">
              <a:spcBef>
                <a:spcPts val="0"/>
              </a:spcBef>
              <a:buSzTx/>
              <a:buNone/>
              <a:defRPr sz="4000"/>
            </a:lvl4pPr>
            <a:lvl5pPr marL="0" indent="914400" algn="ctr">
              <a:spcBef>
                <a:spcPts val="0"/>
              </a:spcBef>
              <a:buSzTx/>
              <a:buNone/>
              <a:defRPr sz="4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/>
          <p:nvPr>
            <p:ph type="sldNum" sz="quarter" idx="2"/>
          </p:nvPr>
        </p:nvSpPr>
        <p:spPr>
          <a:xfrm>
            <a:off x="6311901" y="9270999"/>
            <a:ext cx="374905" cy="355601"/>
          </a:xfrm>
          <a:prstGeom prst="rect">
            <a:avLst/>
          </a:prstGeom>
        </p:spPr>
        <p:txBody>
          <a:bodyPr anchor="b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“Type a quote here.”"/>
          <p:cNvSpPr/>
          <p:nvPr>
            <p:ph type="body" sz="quarter" idx="13"/>
          </p:nvPr>
        </p:nvSpPr>
        <p:spPr>
          <a:xfrm>
            <a:off x="1270000" y="4279900"/>
            <a:ext cx="10464800" cy="6604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000">
                <a:solidFill>
                  <a:srgbClr val="45A7DE"/>
                </a:solidFill>
              </a:defRPr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4" name="–Johnny Appleseed"/>
          <p:cNvSpPr/>
          <p:nvPr>
            <p:ph type="body" sz="quarter" idx="14"/>
          </p:nvPr>
        </p:nvSpPr>
        <p:spPr>
          <a:xfrm>
            <a:off x="1270000" y="6362700"/>
            <a:ext cx="10464800" cy="596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307138" y="649152"/>
            <a:ext cx="10401301" cy="5856302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/>
          <p:nvPr>
            <p:ph type="title"/>
          </p:nvPr>
        </p:nvSpPr>
        <p:spPr>
          <a:xfrm>
            <a:off x="1270000" y="6604000"/>
            <a:ext cx="10464800" cy="1651000"/>
          </a:xfrm>
          <a:prstGeom prst="rect">
            <a:avLst/>
          </a:prstGeom>
        </p:spPr>
        <p:txBody>
          <a:bodyPr anchor="b"/>
          <a:lstStyle>
            <a:lvl1pPr>
              <a:defRPr sz="9500"/>
            </a:lvl1pPr>
          </a:lstStyle>
          <a:p>
            <a:pPr/>
            <a:r>
              <a:t>Title Text</a:t>
            </a:r>
          </a:p>
        </p:txBody>
      </p:sp>
      <p:sp>
        <p:nvSpPr>
          <p:cNvPr id="22" name="Body Level One…"/>
          <p:cNvSpPr/>
          <p:nvPr>
            <p:ph type="body" sz="quarter" idx="1"/>
          </p:nvPr>
        </p:nvSpPr>
        <p:spPr>
          <a:xfrm>
            <a:off x="1270000" y="8331200"/>
            <a:ext cx="10464800" cy="127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228600" algn="ctr">
              <a:spcBef>
                <a:spcPts val="0"/>
              </a:spcBef>
              <a:buSzTx/>
              <a:buNone/>
              <a:defRPr sz="4000"/>
            </a:lvl2pPr>
            <a:lvl3pPr marL="0" indent="457200" algn="ctr">
              <a:spcBef>
                <a:spcPts val="0"/>
              </a:spcBef>
              <a:buSzTx/>
              <a:buNone/>
              <a:defRPr sz="4000"/>
            </a:lvl3pPr>
            <a:lvl4pPr marL="0" indent="685800" algn="ctr">
              <a:spcBef>
                <a:spcPts val="0"/>
              </a:spcBef>
              <a:buSzTx/>
              <a:buNone/>
              <a:defRPr sz="4000"/>
            </a:lvl4pPr>
            <a:lvl5pPr marL="0" indent="914400" algn="ctr">
              <a:spcBef>
                <a:spcPts val="0"/>
              </a:spcBef>
              <a:buSzTx/>
              <a:buNone/>
              <a:defRPr sz="4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/>
          <p:nvPr>
            <p:ph type="title"/>
          </p:nvPr>
        </p:nvSpPr>
        <p:spPr>
          <a:xfrm>
            <a:off x="1270000" y="2844800"/>
            <a:ext cx="10464800" cy="4064000"/>
          </a:xfrm>
          <a:prstGeom prst="rect">
            <a:avLst/>
          </a:prstGeom>
        </p:spPr>
        <p:txBody>
          <a:bodyPr/>
          <a:lstStyle>
            <a:lvl1pPr>
              <a:defRPr sz="95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572250" y="812800"/>
            <a:ext cx="5753100" cy="76708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/>
          <p:nvPr>
            <p:ph type="title"/>
          </p:nvPr>
        </p:nvSpPr>
        <p:spPr>
          <a:xfrm>
            <a:off x="381000" y="1409700"/>
            <a:ext cx="58674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40" name="Body Level One…"/>
          <p:cNvSpPr/>
          <p:nvPr>
            <p:ph type="body" sz="quarter" idx="1"/>
          </p:nvPr>
        </p:nvSpPr>
        <p:spPr>
          <a:xfrm>
            <a:off x="381000" y="4787900"/>
            <a:ext cx="5867400" cy="372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228600" algn="ctr">
              <a:spcBef>
                <a:spcPts val="0"/>
              </a:spcBef>
              <a:buSzTx/>
              <a:buNone/>
              <a:defRPr sz="4000"/>
            </a:lvl2pPr>
            <a:lvl3pPr marL="0" indent="457200" algn="ctr">
              <a:spcBef>
                <a:spcPts val="0"/>
              </a:spcBef>
              <a:buSzTx/>
              <a:buNone/>
              <a:defRPr sz="4000"/>
            </a:lvl3pPr>
            <a:lvl4pPr marL="0" indent="685800" algn="ctr">
              <a:spcBef>
                <a:spcPts val="0"/>
              </a:spcBef>
              <a:buSzTx/>
              <a:buNone/>
              <a:defRPr sz="4000"/>
            </a:lvl4pPr>
            <a:lvl5pPr marL="0" indent="914400" algn="ctr">
              <a:spcBef>
                <a:spcPts val="0"/>
              </a:spcBef>
              <a:buSzTx/>
              <a:buNone/>
              <a:defRPr sz="4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7277100" y="2578100"/>
            <a:ext cx="4457700" cy="59436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/>
          <p:nvPr>
            <p:ph type="body" sz="half" idx="1"/>
          </p:nvPr>
        </p:nvSpPr>
        <p:spPr>
          <a:xfrm>
            <a:off x="1270000" y="2768600"/>
            <a:ext cx="5461000" cy="5715000"/>
          </a:xfrm>
          <a:prstGeom prst="rect">
            <a:avLst/>
          </a:prstGeom>
        </p:spPr>
        <p:txBody>
          <a:bodyPr/>
          <a:lstStyle>
            <a:lvl1pPr marL="444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1pPr>
            <a:lvl2pPr marL="8890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2pPr>
            <a:lvl3pPr marL="1333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3pPr>
            <a:lvl4pPr marL="17780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4pPr>
            <a:lvl5pPr marL="2222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 rot="21600000">
            <a:off x="7063543" y="473144"/>
            <a:ext cx="5554134" cy="41656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 rot="21600000">
            <a:off x="7095370" y="5018682"/>
            <a:ext cx="5520268" cy="41402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266700" y="482600"/>
            <a:ext cx="6502400" cy="8669867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6311901" y="9271000"/>
            <a:ext cx="374905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868686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9pPr>
    </p:titleStyle>
    <p:bodyStyle>
      <a:lvl1pPr marL="63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1pPr>
      <a:lvl2pPr marL="1270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2pPr>
      <a:lvl3pPr marL="190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3pPr>
      <a:lvl4pPr marL="2540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4pPr>
      <a:lvl5pPr marL="317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5pPr>
      <a:lvl6pPr marL="3810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6pPr>
      <a:lvl7pPr marL="444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7pPr>
      <a:lvl8pPr marL="5080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8pPr>
      <a:lvl9pPr marL="571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he Ring of Gyges: Investigating the Future of Criminal Smart Contracts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397256">
              <a:defRPr sz="6460"/>
            </a:lvl1pPr>
          </a:lstStyle>
          <a:p>
            <a:pPr/>
            <a:r>
              <a:t>The Ring of Gyges: Investigating the Future of Criminal Smart Contracts</a:t>
            </a:r>
          </a:p>
        </p:txBody>
      </p:sp>
      <p:sp>
        <p:nvSpPr>
          <p:cNvPr id="120" name="Mooriah Rowser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Mooriah Rowser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ountermeasures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Countermeasures</a:t>
            </a:r>
          </a:p>
        </p:txBody>
      </p:sp>
      <p:sp>
        <p:nvSpPr>
          <p:cNvPr id="146" name="Blacklisting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Blacklisting </a:t>
            </a:r>
          </a:p>
          <a:p>
            <a:pPr>
              <a:buBlip>
                <a:blip r:embed="rId2"/>
              </a:buBlip>
            </a:pPr>
            <a:r>
              <a:t>Trustee-tracing</a:t>
            </a:r>
          </a:p>
          <a:p>
            <a:pPr>
              <a:buBlip>
                <a:blip r:embed="rId2"/>
              </a:buBlip>
            </a:pPr>
            <a:r>
              <a:t>Trustee-neutralizable smart contracts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ummary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Summary</a:t>
            </a:r>
          </a:p>
        </p:txBody>
      </p:sp>
      <p:sp>
        <p:nvSpPr>
          <p:cNvPr id="149" name="Talked about the difference between smart contracts and criminal smart contracts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Talked about the difference between smart contracts and criminal smart contracts</a:t>
            </a:r>
          </a:p>
          <a:p>
            <a:pPr>
              <a:buBlip>
                <a:blip r:embed="rId2"/>
              </a:buBlip>
            </a:pPr>
            <a:r>
              <a:t>Challenges faced in CSC</a:t>
            </a:r>
          </a:p>
          <a:p>
            <a:pPr>
              <a:buBlip>
                <a:blip r:embed="rId2"/>
              </a:buBlip>
            </a:pPr>
            <a:r>
              <a:t>Three types of crime associated with CSC; leakage of secret information, theft of private keys, and calling card crimes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hank You!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Thank You!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genda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</a:p>
        </p:txBody>
      </p:sp>
      <p:sp>
        <p:nvSpPr>
          <p:cNvPr id="123" name="Smart Contract vs. Criminal Smart Contract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96900" indent="-596900" defTabSz="549148">
              <a:spcBef>
                <a:spcPts val="3900"/>
              </a:spcBef>
              <a:buBlip>
                <a:blip r:embed="rId2"/>
              </a:buBlip>
              <a:defRPr sz="4324"/>
            </a:pPr>
            <a:r>
              <a:t>Smart Contract vs. Criminal Smart Contract</a:t>
            </a:r>
          </a:p>
          <a:p>
            <a:pPr marL="596900" indent="-596900" defTabSz="549148">
              <a:spcBef>
                <a:spcPts val="3900"/>
              </a:spcBef>
              <a:buBlip>
                <a:blip r:embed="rId2"/>
              </a:buBlip>
              <a:defRPr sz="4324"/>
            </a:pPr>
            <a:r>
              <a:t>CSC Challenges</a:t>
            </a:r>
          </a:p>
          <a:p>
            <a:pPr marL="596900" indent="-596900" defTabSz="549148">
              <a:spcBef>
                <a:spcPts val="3900"/>
              </a:spcBef>
              <a:buBlip>
                <a:blip r:embed="rId2"/>
              </a:buBlip>
              <a:defRPr sz="4324"/>
            </a:pPr>
            <a:r>
              <a:t>Three Types of Crimes</a:t>
            </a:r>
          </a:p>
          <a:p>
            <a:pPr marL="596900" indent="-596900" defTabSz="549148">
              <a:spcBef>
                <a:spcPts val="3900"/>
              </a:spcBef>
              <a:buBlip>
                <a:blip r:embed="rId2"/>
              </a:buBlip>
              <a:defRPr sz="4324"/>
            </a:pPr>
            <a:r>
              <a:t>Countermeasures</a:t>
            </a:r>
          </a:p>
          <a:p>
            <a:pPr marL="596900" indent="-596900" defTabSz="549148">
              <a:spcBef>
                <a:spcPts val="3900"/>
              </a:spcBef>
              <a:buBlip>
                <a:blip r:embed="rId2"/>
              </a:buBlip>
              <a:defRPr sz="4324"/>
            </a:pPr>
            <a:r>
              <a:t>Summary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mart Contract vs. Criminal Smart Contrac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Smart Contract vs. Criminal Smart Contract</a:t>
            </a:r>
          </a:p>
        </p:txBody>
      </p:sp>
      <p:sp>
        <p:nvSpPr>
          <p:cNvPr id="126" name="Smart Contract: a generic term denoting programs written in Turing-complete cryptocurrency scripting languages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Smart Contract: a generic term denoting programs written in Turing-complete cryptocurrency scripting languages </a:t>
            </a:r>
          </a:p>
          <a:p>
            <a:pPr>
              <a:buBlip>
                <a:blip r:embed="rId2"/>
              </a:buBlip>
            </a:pPr>
            <a:r>
              <a:t>Criminal smart contracts(CSC): can facilitate leakage of confidential information, theft of cryptographic keys, and various real world crimes(murder, arson, terrorism)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SC Challenges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CSC Challenges </a:t>
            </a:r>
          </a:p>
        </p:txBody>
      </p:sp>
      <p:sp>
        <p:nvSpPr>
          <p:cNvPr id="129" name="Commission- Fair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Commission- Fair </a:t>
            </a:r>
          </a:p>
          <a:p>
            <a:pPr>
              <a:buBlip>
                <a:blip r:embed="rId2"/>
              </a:buBlip>
            </a:pPr>
            <a:r>
              <a:t>Limited opcodes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Screen Shot 2017-04-19 at 11.10.02 PM.png" descr="Screen Shot 2017-04-19 at 11.10.0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3370" y="1446544"/>
            <a:ext cx="10558060" cy="68605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hree Types of Crime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Three Types of Crime</a:t>
            </a:r>
          </a:p>
        </p:txBody>
      </p:sp>
      <p:sp>
        <p:nvSpPr>
          <p:cNvPr id="134" name="Leakage / Sale of secret documents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Leakage / Sale of secret documents </a:t>
            </a:r>
          </a:p>
          <a:p>
            <a:pPr>
              <a:buBlip>
                <a:blip r:embed="rId2"/>
              </a:buBlip>
            </a:pPr>
            <a:r>
              <a:t>Theft of private keys</a:t>
            </a:r>
          </a:p>
          <a:p>
            <a:pPr>
              <a:buBlip>
                <a:blip r:embed="rId2"/>
              </a:buBlip>
            </a:pPr>
            <a:r>
              <a:t>“Calling Card” crimes (physical crimes)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Leakage / Sale of Secret Documents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Leakage / Sale of Secret Documents</a:t>
            </a:r>
          </a:p>
        </p:txBody>
      </p:sp>
      <p:sp>
        <p:nvSpPr>
          <p:cNvPr id="137" name="Darkleaks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Darkleaks </a:t>
            </a:r>
          </a:p>
          <a:p>
            <a:pPr lvl="2">
              <a:buBlip>
                <a:blip r:embed="rId2"/>
              </a:buBlip>
            </a:pPr>
            <a:r>
              <a:t>Vulnerabilities</a:t>
            </a:r>
          </a:p>
          <a:p>
            <a:pPr>
              <a:buBlip>
                <a:blip r:embed="rId2"/>
              </a:buBlip>
            </a:pPr>
            <a:r>
              <a:t>Generic Public Leakage CSC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heft of Private keys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Theft of Private keys </a:t>
            </a:r>
          </a:p>
        </p:txBody>
      </p:sp>
      <p:sp>
        <p:nvSpPr>
          <p:cNvPr id="140" name="Key Theft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Key Theft </a:t>
            </a:r>
          </a:p>
          <a:p>
            <a:pPr>
              <a:buBlip>
                <a:blip r:embed="rId2"/>
              </a:buBlip>
            </a:pPr>
            <a:r>
              <a:t>Key Theft Naive</a:t>
            </a:r>
          </a:p>
          <a:p>
            <a:pPr lvl="2">
              <a:buBlip>
                <a:blip r:embed="rId2"/>
              </a:buBlip>
            </a:pPr>
            <a:r>
              <a:t>Flaws and Solutions  </a:t>
            </a:r>
          </a:p>
          <a:p>
            <a:pPr>
              <a:buBlip>
                <a:blip r:embed="rId2"/>
              </a:buBlip>
            </a:pPr>
            <a:r>
              <a:t>Target and state exposure</a:t>
            </a:r>
          </a:p>
          <a:p>
            <a:pPr lvl="2">
              <a:buBlip>
                <a:blip r:embed="rId2"/>
              </a:buBlip>
            </a:pPr>
            <a:r>
              <a:t>zk-SNARK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“Calling Card” Crimes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“Calling Card” Crimes</a:t>
            </a:r>
          </a:p>
        </p:txBody>
      </p:sp>
      <p:sp>
        <p:nvSpPr>
          <p:cNvPr id="143" name="Calling Card: is an unpredictable feature of a to-be-executed crim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Calling Card: is an unpredictable feature of a to-be-executed crime </a:t>
            </a:r>
          </a:p>
          <a:p>
            <a:pPr>
              <a:buBlip>
                <a:blip r:embed="rId2"/>
              </a:buBlip>
            </a:pPr>
            <a:r>
              <a:t>Calling cards alongside authenticated data feeds, can support a general framework for a wide variety of CSCs.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raphPaper">
  <a:themeElements>
    <a:clrScheme name="GraphPaper">
      <a:dk1>
        <a:srgbClr val="008585"/>
      </a:dk1>
      <a:lt1>
        <a:srgbClr val="858585"/>
      </a:lt1>
      <a:dk2>
        <a:srgbClr val="5A554C"/>
      </a:dk2>
      <a:lt2>
        <a:srgbClr val="D8D7D7"/>
      </a:lt2>
      <a:accent1>
        <a:srgbClr val="3E93D7"/>
      </a:accent1>
      <a:accent2>
        <a:srgbClr val="67AB3C"/>
      </a:accent2>
      <a:accent3>
        <a:srgbClr val="D5A530"/>
      </a:accent3>
      <a:accent4>
        <a:srgbClr val="E17B2E"/>
      </a:accent4>
      <a:accent5>
        <a:srgbClr val="CC487C"/>
      </a:accent5>
      <a:accent6>
        <a:srgbClr val="4D45AC"/>
      </a:accent6>
      <a:hlink>
        <a:srgbClr val="0000FF"/>
      </a:hlink>
      <a:folHlink>
        <a:srgbClr val="FF00FF"/>
      </a:folHlink>
    </a:clrScheme>
    <a:fontScheme name="GraphPaper">
      <a:majorFont>
        <a:latin typeface="Marker Felt"/>
        <a:ea typeface="Marker Felt"/>
        <a:cs typeface="Marker Felt"/>
      </a:majorFont>
      <a:minorFont>
        <a:latin typeface="Marker Felt"/>
        <a:ea typeface="Marker Felt"/>
        <a:cs typeface="Marker Felt"/>
      </a:minorFont>
    </a:fontScheme>
    <a:fmtScheme name="GraphPap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313507"/>
            <a:satOff val="34334"/>
            <a:lumOff val="-8266"/>
            <a:alpha val="62000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5B1D4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858585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phPaper">
  <a:themeElements>
    <a:clrScheme name="GraphPaper">
      <a:dk1>
        <a:srgbClr val="000000"/>
      </a:dk1>
      <a:lt1>
        <a:srgbClr val="FFFFFF"/>
      </a:lt1>
      <a:dk2>
        <a:srgbClr val="5A554C"/>
      </a:dk2>
      <a:lt2>
        <a:srgbClr val="D8D7D7"/>
      </a:lt2>
      <a:accent1>
        <a:srgbClr val="3E93D7"/>
      </a:accent1>
      <a:accent2>
        <a:srgbClr val="67AB3C"/>
      </a:accent2>
      <a:accent3>
        <a:srgbClr val="D5A530"/>
      </a:accent3>
      <a:accent4>
        <a:srgbClr val="E17B2E"/>
      </a:accent4>
      <a:accent5>
        <a:srgbClr val="CC487C"/>
      </a:accent5>
      <a:accent6>
        <a:srgbClr val="4D45AC"/>
      </a:accent6>
      <a:hlink>
        <a:srgbClr val="0000FF"/>
      </a:hlink>
      <a:folHlink>
        <a:srgbClr val="FF00FF"/>
      </a:folHlink>
    </a:clrScheme>
    <a:fontScheme name="GraphPaper">
      <a:majorFont>
        <a:latin typeface="Marker Felt"/>
        <a:ea typeface="Marker Felt"/>
        <a:cs typeface="Marker Felt"/>
      </a:majorFont>
      <a:minorFont>
        <a:latin typeface="Marker Felt"/>
        <a:ea typeface="Marker Felt"/>
        <a:cs typeface="Marker Felt"/>
      </a:minorFont>
    </a:fontScheme>
    <a:fmtScheme name="GraphPap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313507"/>
            <a:satOff val="34334"/>
            <a:lumOff val="-8266"/>
            <a:alpha val="62000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5B1D4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858585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